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39"/>
  </p:notesMasterIdLst>
  <p:sldIdLst>
    <p:sldId id="438" r:id="rId3"/>
    <p:sldId id="483" r:id="rId4"/>
    <p:sldId id="440" r:id="rId5"/>
    <p:sldId id="480" r:id="rId6"/>
    <p:sldId id="442" r:id="rId7"/>
    <p:sldId id="443" r:id="rId8"/>
    <p:sldId id="445" r:id="rId9"/>
    <p:sldId id="444" r:id="rId10"/>
    <p:sldId id="446" r:id="rId11"/>
    <p:sldId id="447" r:id="rId12"/>
    <p:sldId id="449" r:id="rId13"/>
    <p:sldId id="448" r:id="rId14"/>
    <p:sldId id="450" r:id="rId15"/>
    <p:sldId id="451" r:id="rId16"/>
    <p:sldId id="452" r:id="rId17"/>
    <p:sldId id="453" r:id="rId18"/>
    <p:sldId id="454" r:id="rId19"/>
    <p:sldId id="455" r:id="rId20"/>
    <p:sldId id="456" r:id="rId21"/>
    <p:sldId id="457" r:id="rId22"/>
    <p:sldId id="458" r:id="rId23"/>
    <p:sldId id="459" r:id="rId24"/>
    <p:sldId id="460" r:id="rId25"/>
    <p:sldId id="461" r:id="rId26"/>
    <p:sldId id="462" r:id="rId27"/>
    <p:sldId id="486" r:id="rId28"/>
    <p:sldId id="485" r:id="rId29"/>
    <p:sldId id="464" r:id="rId30"/>
    <p:sldId id="465" r:id="rId31"/>
    <p:sldId id="466" r:id="rId32"/>
    <p:sldId id="314" r:id="rId33"/>
    <p:sldId id="390" r:id="rId34"/>
    <p:sldId id="268" r:id="rId35"/>
    <p:sldId id="435" r:id="rId36"/>
    <p:sldId id="436" r:id="rId37"/>
    <p:sldId id="478" r:id="rId38"/>
  </p:sldIdLst>
  <p:sldSz cx="9144000" cy="6858000" type="screen4x3"/>
  <p:notesSz cx="6858000" cy="9144000"/>
  <p:defaultTextStyle>
    <a:defPPr>
      <a:defRPr lang="en-US"/>
    </a:defPPr>
    <a:lvl1pPr algn="l" rtl="0" fontAlgn="base">
      <a:spcBef>
        <a:spcPct val="0"/>
      </a:spcBef>
      <a:spcAft>
        <a:spcPct val="0"/>
      </a:spcAft>
      <a:defRPr sz="1200"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200"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200"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200"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200" b="1" kern="1200">
        <a:solidFill>
          <a:schemeClr val="tx1"/>
        </a:solidFill>
        <a:latin typeface="Arial" panose="020B0604020202020204" pitchFamily="34" charset="0"/>
        <a:ea typeface="+mn-ea"/>
        <a:cs typeface="+mn-cs"/>
      </a:defRPr>
    </a:lvl5pPr>
    <a:lvl6pPr marL="2286000" algn="l" defTabSz="914400" rtl="0" eaLnBrk="1" latinLnBrk="0" hangingPunct="1">
      <a:defRPr sz="1200" b="1" kern="1200">
        <a:solidFill>
          <a:schemeClr val="tx1"/>
        </a:solidFill>
        <a:latin typeface="Arial" panose="020B0604020202020204" pitchFamily="34" charset="0"/>
        <a:ea typeface="+mn-ea"/>
        <a:cs typeface="+mn-cs"/>
      </a:defRPr>
    </a:lvl6pPr>
    <a:lvl7pPr marL="2743200" algn="l" defTabSz="914400" rtl="0" eaLnBrk="1" latinLnBrk="0" hangingPunct="1">
      <a:defRPr sz="1200" b="1" kern="1200">
        <a:solidFill>
          <a:schemeClr val="tx1"/>
        </a:solidFill>
        <a:latin typeface="Arial" panose="020B0604020202020204" pitchFamily="34" charset="0"/>
        <a:ea typeface="+mn-ea"/>
        <a:cs typeface="+mn-cs"/>
      </a:defRPr>
    </a:lvl7pPr>
    <a:lvl8pPr marL="3200400" algn="l" defTabSz="914400" rtl="0" eaLnBrk="1" latinLnBrk="0" hangingPunct="1">
      <a:defRPr sz="1200" b="1" kern="1200">
        <a:solidFill>
          <a:schemeClr val="tx1"/>
        </a:solidFill>
        <a:latin typeface="Arial" panose="020B0604020202020204" pitchFamily="34" charset="0"/>
        <a:ea typeface="+mn-ea"/>
        <a:cs typeface="+mn-cs"/>
      </a:defRPr>
    </a:lvl8pPr>
    <a:lvl9pPr marL="3657600" algn="l" defTabSz="914400" rtl="0" eaLnBrk="1" latinLnBrk="0" hangingPunct="1">
      <a:defRPr sz="12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CC99"/>
    <a:srgbClr val="00FFFF"/>
    <a:srgbClr val="996633"/>
    <a:srgbClr val="9966FF"/>
    <a:srgbClr val="99FF33"/>
    <a:srgbClr val="0066FF"/>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896" autoAdjust="0"/>
    <p:restoredTop sz="99153" autoAdjust="0"/>
  </p:normalViewPr>
  <p:slideViewPr>
    <p:cSldViewPr snapToGrid="0">
      <p:cViewPr>
        <p:scale>
          <a:sx n="70" d="100"/>
          <a:sy n="70" d="100"/>
        </p:scale>
        <p:origin x="-1618"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0">
                <a:latin typeface="Arial" charset="0"/>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a:latin typeface="Arial" charset="0"/>
              </a:defRPr>
            </a:lvl1pPr>
          </a:lstStyle>
          <a:p>
            <a:pPr>
              <a:defRPr/>
            </a:pPr>
            <a:endParaRPr lang="en-US"/>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b="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b="0"/>
            </a:lvl1pPr>
          </a:lstStyle>
          <a:p>
            <a:fld id="{E2977D6F-290C-4AB6-AE67-E12D36EB86AD}" type="slidenum">
              <a:rPr lang="en-US"/>
              <a:pPr/>
              <a:t>‹#›</a:t>
            </a:fld>
            <a:endParaRPr lang="en-US"/>
          </a:p>
        </p:txBody>
      </p:sp>
    </p:spTree>
    <p:extLst>
      <p:ext uri="{BB962C8B-B14F-4D97-AF65-F5344CB8AC3E}">
        <p14:creationId xmlns:p14="http://schemas.microsoft.com/office/powerpoint/2010/main" val="26853822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7F6C6F76-4613-4431-9491-5D16A15B4953}" type="slidenum">
              <a:rPr lang="en-US" b="0"/>
              <a:pPr eaLnBrk="1" hangingPunct="1"/>
              <a:t>1</a:t>
            </a:fld>
            <a:endParaRPr lang="en-US" b="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smtClean="0">
                <a:latin typeface="Arial" panose="020B0604020202020204" pitchFamily="34" charset="0"/>
              </a:rPr>
              <a:t>microstructural studies allow retrieval of longitudinal data about the chronology of dental development events</a:t>
            </a:r>
          </a:p>
          <a:p>
            <a:pPr eaLnBrk="1" hangingPunct="1">
              <a:buFontTx/>
              <a:buChar char="•"/>
            </a:pPr>
            <a:r>
              <a:rPr lang="en-US" smtClean="0">
                <a:latin typeface="Arial" panose="020B0604020202020204" pitchFamily="34" charset="0"/>
              </a:rPr>
              <a:t>circaseptan rhythm of amelogenesis (crown formation) -&gt; enamel prism varicosities &amp; constrictions = cross striations </a:t>
            </a:r>
            <a:r>
              <a:rPr lang="en-US" smtClean="0">
                <a:latin typeface="Arial" panose="020B0604020202020204" pitchFamily="34" charset="0"/>
                <a:sym typeface="Wingdings" panose="05000000000000000000" pitchFamily="2" charset="2"/>
              </a:rPr>
              <a:t> daily rate of enamel secretion</a:t>
            </a:r>
            <a:r>
              <a:rPr lang="en-US" smtClean="0">
                <a:latin typeface="Arial" panose="020B0604020202020204" pitchFamily="34" charset="0"/>
              </a:rPr>
              <a:t> – cf. counting tree rings for ages</a:t>
            </a:r>
          </a:p>
          <a:p>
            <a:pPr eaLnBrk="1" hangingPunct="1">
              <a:buFontTx/>
              <a:buChar char="•"/>
            </a:pPr>
            <a:r>
              <a:rPr lang="en-US" smtClean="0">
                <a:latin typeface="Arial" panose="020B0604020202020204" pitchFamily="34" charset="0"/>
              </a:rPr>
              <a:t>angulation of Striae in sectioned enamel &amp; spacing of perikymata on surface indicate enamel extension rate (number of newly differentiated ameloblasts secreting enamel over a standard period (1 yr.)) – fewer perikymata = relatively greater number of ameloblasts secreting enamel (but same daily rate)</a:t>
            </a:r>
          </a:p>
          <a:p>
            <a:pPr eaLnBrk="1" hangingPunct="1">
              <a:buFontTx/>
              <a:buChar char="•"/>
            </a:pPr>
            <a:r>
              <a:rPr lang="en-US" smtClean="0">
                <a:latin typeface="Arial" panose="020B0604020202020204" pitchFamily="34" charset="0"/>
              </a:rPr>
              <a:t>cuspal vs. imbricational enamel indicating the overall progress of crown formation – more imbricational enamel indicates a slower overall rate of crown formation (longer CFTs)</a:t>
            </a:r>
          </a:p>
          <a:p>
            <a:pPr eaLnBrk="1" hangingPunct="1">
              <a:buFontTx/>
              <a:buChar char="•"/>
            </a:pPr>
            <a:r>
              <a:rPr lang="en-US" smtClean="0">
                <a:latin typeface="Arial" panose="020B0604020202020204" pitchFamily="34" charset="0"/>
              </a:rPr>
              <a:t>THUS, ABLE TO RETRIEVE SOME VERY DETAILED INFORMATION ABOUT THE TIMING OF DENTAL DEVELOPMENT EVENTS – links to functional aspects of tooth morphology?</a:t>
            </a:r>
          </a:p>
        </p:txBody>
      </p:sp>
    </p:spTree>
    <p:extLst>
      <p:ext uri="{BB962C8B-B14F-4D97-AF65-F5344CB8AC3E}">
        <p14:creationId xmlns:p14="http://schemas.microsoft.com/office/powerpoint/2010/main" val="2448680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E2A20757-EF7F-42DB-B5ED-8FC9CFB9C71A}" type="slidenum">
              <a:rPr lang="en-US" b="0"/>
              <a:pPr eaLnBrk="1" hangingPunct="1"/>
              <a:t>12</a:t>
            </a:fld>
            <a:endParaRPr lang="en-US" b="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286749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5D093319-E3A5-43B5-9EE1-74019532FF82}" type="slidenum">
              <a:rPr lang="en-US" b="0"/>
              <a:pPr eaLnBrk="1" hangingPunct="1"/>
              <a:t>13</a:t>
            </a:fld>
            <a:endParaRPr lang="en-US" b="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967832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6DF028C2-8EDF-4968-8FFC-529FA2999563}" type="slidenum">
              <a:rPr lang="en-US" b="0"/>
              <a:pPr eaLnBrk="1" hangingPunct="1"/>
              <a:t>14</a:t>
            </a:fld>
            <a:endParaRPr lang="en-US" b="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4200768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9514A070-B2D3-4A05-BA5F-F0237EB54D52}" type="slidenum">
              <a:rPr lang="en-US" b="0"/>
              <a:pPr eaLnBrk="1" hangingPunct="1"/>
              <a:t>15</a:t>
            </a:fld>
            <a:endParaRPr lang="en-US" b="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4176393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AFC59EA7-EBB0-41CF-AF6A-8A55C5182054}" type="slidenum">
              <a:rPr lang="en-US" b="0"/>
              <a:pPr eaLnBrk="1" hangingPunct="1"/>
              <a:t>16</a:t>
            </a:fld>
            <a:endParaRPr lang="en-US" b="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03664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265A7AD8-2E1F-485E-BB03-7311D9FB6751}" type="slidenum">
              <a:rPr lang="en-US" b="0"/>
              <a:pPr eaLnBrk="1" hangingPunct="1"/>
              <a:t>17</a:t>
            </a:fld>
            <a:endParaRPr lang="en-US" b="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630094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9CA910D7-CA55-42F6-925A-EFD53C5004D5}" type="slidenum">
              <a:rPr lang="en-US" b="0"/>
              <a:pPr eaLnBrk="1" hangingPunct="1"/>
              <a:t>18</a:t>
            </a:fld>
            <a:endParaRPr lang="en-US" b="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081809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B0DF3B9D-9D7A-417B-A3DC-8F4EFD607B83}" type="slidenum">
              <a:rPr lang="en-US" b="0"/>
              <a:pPr eaLnBrk="1" hangingPunct="1"/>
              <a:t>19</a:t>
            </a:fld>
            <a:endParaRPr lang="en-US" b="0"/>
          </a:p>
        </p:txBody>
      </p:sp>
    </p:spTree>
    <p:extLst>
      <p:ext uri="{BB962C8B-B14F-4D97-AF65-F5344CB8AC3E}">
        <p14:creationId xmlns:p14="http://schemas.microsoft.com/office/powerpoint/2010/main" val="1025440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165F80C9-0CDC-4D07-88B9-E0D75B26899A}" type="slidenum">
              <a:rPr lang="en-US" b="0"/>
              <a:pPr eaLnBrk="1" hangingPunct="1"/>
              <a:t>20</a:t>
            </a:fld>
            <a:endParaRPr lang="en-US" b="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899594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835C9D6B-4DA9-49CF-A3F3-7900B03FC1A8}" type="slidenum">
              <a:rPr lang="en-US" b="0"/>
              <a:pPr eaLnBrk="1" hangingPunct="1"/>
              <a:t>21</a:t>
            </a:fld>
            <a:endParaRPr lang="en-US" b="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81052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E391BE5A-46AE-4822-936B-352EF38720A8}" type="slidenum">
              <a:rPr lang="en-US" b="0"/>
              <a:pPr eaLnBrk="1" hangingPunct="1"/>
              <a:t>3</a:t>
            </a:fld>
            <a:endParaRPr lang="en-US" b="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3402916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FBFCEFEB-0744-49C6-9431-38D445A2F8DB}" type="slidenum">
              <a:rPr lang="en-US" b="0"/>
              <a:pPr eaLnBrk="1" hangingPunct="1"/>
              <a:t>22</a:t>
            </a:fld>
            <a:endParaRPr lang="en-US" b="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4014607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94723F72-E868-424C-9FB1-6EA33E25AD05}" type="slidenum">
              <a:rPr lang="en-US" b="0"/>
              <a:pPr eaLnBrk="1" hangingPunct="1"/>
              <a:t>23</a:t>
            </a:fld>
            <a:endParaRPr lang="en-US" b="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097888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DCA000C6-88A6-4DFC-A341-1FDA87548208}" type="slidenum">
              <a:rPr lang="en-US" b="0"/>
              <a:pPr eaLnBrk="1" hangingPunct="1"/>
              <a:t>24</a:t>
            </a:fld>
            <a:endParaRPr lang="en-US" b="0"/>
          </a:p>
        </p:txBody>
      </p:sp>
    </p:spTree>
    <p:extLst>
      <p:ext uri="{BB962C8B-B14F-4D97-AF65-F5344CB8AC3E}">
        <p14:creationId xmlns:p14="http://schemas.microsoft.com/office/powerpoint/2010/main" val="667231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063DF342-B1A6-431D-BDEE-4A018401377A}" type="slidenum">
              <a:rPr lang="en-US" b="0"/>
              <a:pPr eaLnBrk="1" hangingPunct="1"/>
              <a:t>25</a:t>
            </a:fld>
            <a:endParaRPr lang="en-US" b="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170480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6FCFC766-A96B-4231-B458-BB9E6F038491}" type="slidenum">
              <a:rPr lang="en-US" b="0"/>
              <a:pPr eaLnBrk="1" hangingPunct="1"/>
              <a:t>27</a:t>
            </a:fld>
            <a:endParaRPr lang="en-US" b="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4190634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A7B3A306-2360-4ABB-A845-94AC336D8DC7}" type="slidenum">
              <a:rPr lang="en-US" b="0"/>
              <a:pPr eaLnBrk="1" hangingPunct="1"/>
              <a:t>28</a:t>
            </a:fld>
            <a:endParaRPr lang="en-US" b="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623717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671D971A-305E-4630-B548-776C1B0830E8}" type="slidenum">
              <a:rPr lang="en-US" b="0"/>
              <a:pPr eaLnBrk="1" hangingPunct="1"/>
              <a:t>29</a:t>
            </a:fld>
            <a:endParaRPr lang="en-US" b="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872065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BDFA2340-8C6A-4929-A7BB-FEB7A5E07F9F}" type="slidenum">
              <a:rPr lang="en-US" b="0"/>
              <a:pPr eaLnBrk="1" hangingPunct="1"/>
              <a:t>30</a:t>
            </a:fld>
            <a:endParaRPr lang="en-US" b="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748268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869327ED-5623-4E80-A5F7-79CCD338B0F3}" type="slidenum">
              <a:rPr lang="en-US" b="0"/>
              <a:pPr eaLnBrk="1" hangingPunct="1"/>
              <a:t>31</a:t>
            </a:fld>
            <a:endParaRPr lang="en-US" b="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679806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1E6BC1CD-3B69-40E5-95AE-6C9FA74F91AD}" type="slidenum">
              <a:rPr lang="en-US" b="0"/>
              <a:pPr eaLnBrk="1" hangingPunct="1"/>
              <a:t>32</a:t>
            </a:fld>
            <a:endParaRPr lang="en-US" b="0"/>
          </a:p>
        </p:txBody>
      </p:sp>
    </p:spTree>
    <p:extLst>
      <p:ext uri="{BB962C8B-B14F-4D97-AF65-F5344CB8AC3E}">
        <p14:creationId xmlns:p14="http://schemas.microsoft.com/office/powerpoint/2010/main" val="2777244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F7B52298-D440-49D1-AD83-5EDA60549A96}" type="slidenum">
              <a:rPr lang="en-US" b="0"/>
              <a:pPr eaLnBrk="1" hangingPunct="1"/>
              <a:t>4</a:t>
            </a:fld>
            <a:endParaRPr lang="en-US" b="0"/>
          </a:p>
        </p:txBody>
      </p:sp>
    </p:spTree>
    <p:extLst>
      <p:ext uri="{BB962C8B-B14F-4D97-AF65-F5344CB8AC3E}">
        <p14:creationId xmlns:p14="http://schemas.microsoft.com/office/powerpoint/2010/main" val="8196175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2C4F42B6-721A-4EA0-BF87-E4C864B5AA57}" type="slidenum">
              <a:rPr lang="en-US" b="0"/>
              <a:pPr eaLnBrk="1" hangingPunct="1"/>
              <a:t>33</a:t>
            </a:fld>
            <a:endParaRPr lang="en-US" b="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165201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DD9A0374-F2F4-4341-8321-CEB10C9F7D73}" type="slidenum">
              <a:rPr lang="en-US" b="0"/>
              <a:pPr eaLnBrk="1" hangingPunct="1"/>
              <a:t>36</a:t>
            </a:fld>
            <a:endParaRPr lang="en-US" b="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31279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B5304CE4-3C21-4904-8E70-9219152E8EAF}" type="slidenum">
              <a:rPr lang="en-US" b="0"/>
              <a:pPr eaLnBrk="1" hangingPunct="1"/>
              <a:t>5</a:t>
            </a:fld>
            <a:endParaRPr lang="en-US" b="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4245757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454A1E3F-C1D1-45E5-A755-2767C49CF18A}" type="slidenum">
              <a:rPr lang="en-US" b="0"/>
              <a:pPr eaLnBrk="1" hangingPunct="1"/>
              <a:t>6</a:t>
            </a:fld>
            <a:endParaRPr lang="en-US" b="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551656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27C6FA5E-6A27-479A-86C4-069C6A6B6799}" type="slidenum">
              <a:rPr lang="en-US" b="0"/>
              <a:pPr eaLnBrk="1" hangingPunct="1"/>
              <a:t>7</a:t>
            </a:fld>
            <a:endParaRPr lang="en-US" b="0"/>
          </a:p>
        </p:txBody>
      </p:sp>
    </p:spTree>
    <p:extLst>
      <p:ext uri="{BB962C8B-B14F-4D97-AF65-F5344CB8AC3E}">
        <p14:creationId xmlns:p14="http://schemas.microsoft.com/office/powerpoint/2010/main" val="3356683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55B3A052-8304-4D19-8736-8E998739C474}" type="slidenum">
              <a:rPr lang="en-US" b="0"/>
              <a:pPr eaLnBrk="1" hangingPunct="1"/>
              <a:t>9</a:t>
            </a:fld>
            <a:endParaRPr lang="en-US" b="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773002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C16D60A2-12F5-4F11-9DD1-286F9BCD4BF8}" type="slidenum">
              <a:rPr lang="en-US" b="0"/>
              <a:pPr eaLnBrk="1" hangingPunct="1"/>
              <a:t>10</a:t>
            </a:fld>
            <a:endParaRPr lang="en-US" b="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903198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fld id="{E546B7E6-0DC6-4EC3-9A3E-6E45812EF057}" type="slidenum">
              <a:rPr lang="en-US" b="0"/>
              <a:pPr eaLnBrk="1" hangingPunct="1"/>
              <a:t>11</a:t>
            </a:fld>
            <a:endParaRPr lang="en-US" b="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911383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A04525-B78C-4D04-9509-1AE7D50D50BF}" type="slidenum">
              <a:rPr lang="en-US"/>
              <a:pPr/>
              <a:t>‹#›</a:t>
            </a:fld>
            <a:endParaRPr lang="en-US"/>
          </a:p>
        </p:txBody>
      </p:sp>
    </p:spTree>
    <p:extLst>
      <p:ext uri="{BB962C8B-B14F-4D97-AF65-F5344CB8AC3E}">
        <p14:creationId xmlns:p14="http://schemas.microsoft.com/office/powerpoint/2010/main" val="3086562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222113A-0203-4F96-BAE2-2CED038C8760}" type="slidenum">
              <a:rPr lang="en-US"/>
              <a:pPr/>
              <a:t>‹#›</a:t>
            </a:fld>
            <a:endParaRPr lang="en-US"/>
          </a:p>
        </p:txBody>
      </p:sp>
    </p:spTree>
    <p:extLst>
      <p:ext uri="{BB962C8B-B14F-4D97-AF65-F5344CB8AC3E}">
        <p14:creationId xmlns:p14="http://schemas.microsoft.com/office/powerpoint/2010/main" val="228610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28465F-A5BC-4052-AF01-BF83B337D134}" type="slidenum">
              <a:rPr lang="en-US"/>
              <a:pPr/>
              <a:t>‹#›</a:t>
            </a:fld>
            <a:endParaRPr lang="en-US"/>
          </a:p>
        </p:txBody>
      </p:sp>
    </p:spTree>
    <p:extLst>
      <p:ext uri="{BB962C8B-B14F-4D97-AF65-F5344CB8AC3E}">
        <p14:creationId xmlns:p14="http://schemas.microsoft.com/office/powerpoint/2010/main" val="3855430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FC0029-491C-4EF1-AE79-D997675C7B9E}" type="slidenum">
              <a:rPr lang="en-US"/>
              <a:pPr/>
              <a:t>‹#›</a:t>
            </a:fld>
            <a:endParaRPr lang="en-US"/>
          </a:p>
        </p:txBody>
      </p:sp>
    </p:spTree>
    <p:extLst>
      <p:ext uri="{BB962C8B-B14F-4D97-AF65-F5344CB8AC3E}">
        <p14:creationId xmlns:p14="http://schemas.microsoft.com/office/powerpoint/2010/main" val="2757677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32196F-8BDB-44AE-8EB9-547829E982EC}" type="slidenum">
              <a:rPr lang="en-US"/>
              <a:pPr/>
              <a:t>‹#›</a:t>
            </a:fld>
            <a:endParaRPr lang="en-US"/>
          </a:p>
        </p:txBody>
      </p:sp>
    </p:spTree>
    <p:extLst>
      <p:ext uri="{BB962C8B-B14F-4D97-AF65-F5344CB8AC3E}">
        <p14:creationId xmlns:p14="http://schemas.microsoft.com/office/powerpoint/2010/main" val="1773283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988382D-8E09-4BEF-B120-408C5D352835}" type="slidenum">
              <a:rPr lang="en-US"/>
              <a:pPr/>
              <a:t>‹#›</a:t>
            </a:fld>
            <a:endParaRPr lang="en-US"/>
          </a:p>
        </p:txBody>
      </p:sp>
    </p:spTree>
    <p:extLst>
      <p:ext uri="{BB962C8B-B14F-4D97-AF65-F5344CB8AC3E}">
        <p14:creationId xmlns:p14="http://schemas.microsoft.com/office/powerpoint/2010/main" val="1291012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F18E21D-2296-4FCF-A376-07F90CC1FDB4}" type="slidenum">
              <a:rPr lang="en-US"/>
              <a:pPr/>
              <a:t>‹#›</a:t>
            </a:fld>
            <a:endParaRPr lang="en-US"/>
          </a:p>
        </p:txBody>
      </p:sp>
    </p:spTree>
    <p:extLst>
      <p:ext uri="{BB962C8B-B14F-4D97-AF65-F5344CB8AC3E}">
        <p14:creationId xmlns:p14="http://schemas.microsoft.com/office/powerpoint/2010/main" val="2474458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57420C8-9DEA-4C0C-82DE-10AE7EA08316}" type="slidenum">
              <a:rPr lang="en-US"/>
              <a:pPr/>
              <a:t>‹#›</a:t>
            </a:fld>
            <a:endParaRPr lang="en-US"/>
          </a:p>
        </p:txBody>
      </p:sp>
    </p:spTree>
    <p:extLst>
      <p:ext uri="{BB962C8B-B14F-4D97-AF65-F5344CB8AC3E}">
        <p14:creationId xmlns:p14="http://schemas.microsoft.com/office/powerpoint/2010/main" val="1992342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C9F5C55-A784-4788-B4DE-332F171246CD}" type="slidenum">
              <a:rPr lang="en-US"/>
              <a:pPr/>
              <a:t>‹#›</a:t>
            </a:fld>
            <a:endParaRPr lang="en-US"/>
          </a:p>
        </p:txBody>
      </p:sp>
    </p:spTree>
    <p:extLst>
      <p:ext uri="{BB962C8B-B14F-4D97-AF65-F5344CB8AC3E}">
        <p14:creationId xmlns:p14="http://schemas.microsoft.com/office/powerpoint/2010/main" val="4233788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F8731AC-B3CE-4288-BA1A-DD68A36F388E}" type="slidenum">
              <a:rPr lang="en-US"/>
              <a:pPr/>
              <a:t>‹#›</a:t>
            </a:fld>
            <a:endParaRPr lang="en-US"/>
          </a:p>
        </p:txBody>
      </p:sp>
    </p:spTree>
    <p:extLst>
      <p:ext uri="{BB962C8B-B14F-4D97-AF65-F5344CB8AC3E}">
        <p14:creationId xmlns:p14="http://schemas.microsoft.com/office/powerpoint/2010/main" val="4059286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D0DDC2A-0463-4AE6-9D2C-6CF1ED6D65ED}" type="slidenum">
              <a:rPr lang="en-US"/>
              <a:pPr/>
              <a:t>‹#›</a:t>
            </a:fld>
            <a:endParaRPr lang="en-US"/>
          </a:p>
        </p:txBody>
      </p:sp>
    </p:spTree>
    <p:extLst>
      <p:ext uri="{BB962C8B-B14F-4D97-AF65-F5344CB8AC3E}">
        <p14:creationId xmlns:p14="http://schemas.microsoft.com/office/powerpoint/2010/main" val="2937222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A9C44A1-CFF5-445F-B381-8A790FB1D18C}" type="slidenum">
              <a:rPr lang="en-US"/>
              <a:pPr/>
              <a:t>‹#›</a:t>
            </a:fld>
            <a:endParaRPr lang="en-US"/>
          </a:p>
        </p:txBody>
      </p:sp>
    </p:spTree>
    <p:extLst>
      <p:ext uri="{BB962C8B-B14F-4D97-AF65-F5344CB8AC3E}">
        <p14:creationId xmlns:p14="http://schemas.microsoft.com/office/powerpoint/2010/main" val="2101912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2DF3405-C38D-4ADA-A7EC-8BE0B17074BA}" type="slidenum">
              <a:rPr lang="en-US"/>
              <a:pPr/>
              <a:t>‹#›</a:t>
            </a:fld>
            <a:endParaRPr lang="en-US"/>
          </a:p>
        </p:txBody>
      </p:sp>
    </p:spTree>
    <p:extLst>
      <p:ext uri="{BB962C8B-B14F-4D97-AF65-F5344CB8AC3E}">
        <p14:creationId xmlns:p14="http://schemas.microsoft.com/office/powerpoint/2010/main" val="1779136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1F46ADE-56E0-44B9-B02C-B87A46881053}" type="slidenum">
              <a:rPr lang="en-US"/>
              <a:pPr/>
              <a:t>‹#›</a:t>
            </a:fld>
            <a:endParaRPr lang="en-US"/>
          </a:p>
        </p:txBody>
      </p:sp>
    </p:spTree>
    <p:extLst>
      <p:ext uri="{BB962C8B-B14F-4D97-AF65-F5344CB8AC3E}">
        <p14:creationId xmlns:p14="http://schemas.microsoft.com/office/powerpoint/2010/main" val="3108166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53D5493-8161-4E0D-A5B3-66B1432A216B}" type="slidenum">
              <a:rPr lang="en-US"/>
              <a:pPr/>
              <a:t>‹#›</a:t>
            </a:fld>
            <a:endParaRPr lang="en-US"/>
          </a:p>
        </p:txBody>
      </p:sp>
    </p:spTree>
    <p:extLst>
      <p:ext uri="{BB962C8B-B14F-4D97-AF65-F5344CB8AC3E}">
        <p14:creationId xmlns:p14="http://schemas.microsoft.com/office/powerpoint/2010/main" val="3843034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65E4276-4218-4DD7-AFF5-54A1F88B475E}" type="slidenum">
              <a:rPr lang="en-US"/>
              <a:pPr/>
              <a:t>‹#›</a:t>
            </a:fld>
            <a:endParaRPr lang="en-US"/>
          </a:p>
        </p:txBody>
      </p:sp>
    </p:spTree>
    <p:extLst>
      <p:ext uri="{BB962C8B-B14F-4D97-AF65-F5344CB8AC3E}">
        <p14:creationId xmlns:p14="http://schemas.microsoft.com/office/powerpoint/2010/main" val="1253004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38150"/>
            <a:ext cx="1943100" cy="565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38150"/>
            <a:ext cx="5676900" cy="565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ADAB206-5E20-4724-98F6-100B131B0B43}" type="slidenum">
              <a:rPr lang="en-US"/>
              <a:pPr/>
              <a:t>‹#›</a:t>
            </a:fld>
            <a:endParaRPr lang="en-US"/>
          </a:p>
        </p:txBody>
      </p:sp>
    </p:spTree>
    <p:extLst>
      <p:ext uri="{BB962C8B-B14F-4D97-AF65-F5344CB8AC3E}">
        <p14:creationId xmlns:p14="http://schemas.microsoft.com/office/powerpoint/2010/main" val="4014830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3B19209-5FAF-40EC-B0AD-D68160F3DD6E}" type="slidenum">
              <a:rPr lang="en-US"/>
              <a:pPr/>
              <a:t>‹#›</a:t>
            </a:fld>
            <a:endParaRPr lang="en-US"/>
          </a:p>
        </p:txBody>
      </p:sp>
    </p:spTree>
    <p:extLst>
      <p:ext uri="{BB962C8B-B14F-4D97-AF65-F5344CB8AC3E}">
        <p14:creationId xmlns:p14="http://schemas.microsoft.com/office/powerpoint/2010/main" val="688499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5DCB87F-6627-4D5E-80FE-905925E2067A}" type="slidenum">
              <a:rPr lang="en-US"/>
              <a:pPr/>
              <a:t>‹#›</a:t>
            </a:fld>
            <a:endParaRPr lang="en-US"/>
          </a:p>
        </p:txBody>
      </p:sp>
    </p:spTree>
    <p:extLst>
      <p:ext uri="{BB962C8B-B14F-4D97-AF65-F5344CB8AC3E}">
        <p14:creationId xmlns:p14="http://schemas.microsoft.com/office/powerpoint/2010/main" val="3224432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7D023E-38D9-4C8B-99D4-CFE6FE98A636}" type="slidenum">
              <a:rPr lang="en-US"/>
              <a:pPr/>
              <a:t>‹#›</a:t>
            </a:fld>
            <a:endParaRPr lang="en-US"/>
          </a:p>
        </p:txBody>
      </p:sp>
    </p:spTree>
    <p:extLst>
      <p:ext uri="{BB962C8B-B14F-4D97-AF65-F5344CB8AC3E}">
        <p14:creationId xmlns:p14="http://schemas.microsoft.com/office/powerpoint/2010/main" val="2745304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44DEB06-A554-40A2-99F4-000FABD8BD5A}" type="slidenum">
              <a:rPr lang="en-US"/>
              <a:pPr/>
              <a:t>‹#›</a:t>
            </a:fld>
            <a:endParaRPr lang="en-US"/>
          </a:p>
        </p:txBody>
      </p:sp>
    </p:spTree>
    <p:extLst>
      <p:ext uri="{BB962C8B-B14F-4D97-AF65-F5344CB8AC3E}">
        <p14:creationId xmlns:p14="http://schemas.microsoft.com/office/powerpoint/2010/main" val="1878662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4DD8B56-2290-4247-A569-8CD73F065B0A}" type="slidenum">
              <a:rPr lang="en-US"/>
              <a:pPr/>
              <a:t>‹#›</a:t>
            </a:fld>
            <a:endParaRPr lang="en-US"/>
          </a:p>
        </p:txBody>
      </p:sp>
    </p:spTree>
    <p:extLst>
      <p:ext uri="{BB962C8B-B14F-4D97-AF65-F5344CB8AC3E}">
        <p14:creationId xmlns:p14="http://schemas.microsoft.com/office/powerpoint/2010/main" val="346900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146C143-8220-4CFB-9B90-3FFD1B35B240}" type="slidenum">
              <a:rPr lang="en-US"/>
              <a:pPr/>
              <a:t>‹#›</a:t>
            </a:fld>
            <a:endParaRPr lang="en-US"/>
          </a:p>
        </p:txBody>
      </p:sp>
    </p:spTree>
    <p:extLst>
      <p:ext uri="{BB962C8B-B14F-4D97-AF65-F5344CB8AC3E}">
        <p14:creationId xmlns:p14="http://schemas.microsoft.com/office/powerpoint/2010/main" val="9674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C4EAFFC-D68C-4083-AFA7-E21DD2834EB5}" type="slidenum">
              <a:rPr lang="en-US"/>
              <a:pPr/>
              <a:t>‹#›</a:t>
            </a:fld>
            <a:endParaRPr lang="en-US"/>
          </a:p>
        </p:txBody>
      </p:sp>
    </p:spTree>
    <p:extLst>
      <p:ext uri="{BB962C8B-B14F-4D97-AF65-F5344CB8AC3E}">
        <p14:creationId xmlns:p14="http://schemas.microsoft.com/office/powerpoint/2010/main" val="183423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AE051A9-3723-447C-BF3D-120CE6AC64DF}" type="slidenum">
              <a:rPr lang="en-US"/>
              <a:pPr/>
              <a:t>‹#›</a:t>
            </a:fld>
            <a:endParaRPr lang="en-US"/>
          </a:p>
        </p:txBody>
      </p:sp>
    </p:spTree>
    <p:extLst>
      <p:ext uri="{BB962C8B-B14F-4D97-AF65-F5344CB8AC3E}">
        <p14:creationId xmlns:p14="http://schemas.microsoft.com/office/powerpoint/2010/main" val="785708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F20374D5-C0B6-4CDD-916E-E2165EB64DD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438150"/>
            <a:ext cx="77724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p>
        </p:txBody>
      </p:sp>
      <p:sp>
        <p:nvSpPr>
          <p:cNvPr id="624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anose="02020603050405020304" pitchFamily="18" charset="0"/>
              </a:defRPr>
            </a:lvl1pPr>
          </a:lstStyle>
          <a:p>
            <a:fld id="{E63E15F1-53A7-44B7-B41D-C0ABFFE9B14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2000">
          <a:solidFill>
            <a:schemeClr val="bg1"/>
          </a:solidFill>
          <a:latin typeface="+mj-lt"/>
          <a:ea typeface="+mj-ea"/>
          <a:cs typeface="+mj-cs"/>
        </a:defRPr>
      </a:lvl1pPr>
      <a:lvl2pPr algn="ctr" rtl="0" eaLnBrk="0" fontAlgn="base" hangingPunct="0">
        <a:spcBef>
          <a:spcPct val="0"/>
        </a:spcBef>
        <a:spcAft>
          <a:spcPct val="0"/>
        </a:spcAft>
        <a:defRPr sz="2000">
          <a:solidFill>
            <a:schemeClr val="bg1"/>
          </a:solidFill>
          <a:latin typeface="Times New Roman" pitchFamily="18" charset="0"/>
        </a:defRPr>
      </a:lvl2pPr>
      <a:lvl3pPr algn="ctr" rtl="0" eaLnBrk="0" fontAlgn="base" hangingPunct="0">
        <a:spcBef>
          <a:spcPct val="0"/>
        </a:spcBef>
        <a:spcAft>
          <a:spcPct val="0"/>
        </a:spcAft>
        <a:defRPr sz="2000">
          <a:solidFill>
            <a:schemeClr val="bg1"/>
          </a:solidFill>
          <a:latin typeface="Times New Roman" pitchFamily="18" charset="0"/>
        </a:defRPr>
      </a:lvl3pPr>
      <a:lvl4pPr algn="ctr" rtl="0" eaLnBrk="0" fontAlgn="base" hangingPunct="0">
        <a:spcBef>
          <a:spcPct val="0"/>
        </a:spcBef>
        <a:spcAft>
          <a:spcPct val="0"/>
        </a:spcAft>
        <a:defRPr sz="2000">
          <a:solidFill>
            <a:schemeClr val="bg1"/>
          </a:solidFill>
          <a:latin typeface="Times New Roman" pitchFamily="18" charset="0"/>
        </a:defRPr>
      </a:lvl4pPr>
      <a:lvl5pPr algn="ctr" rtl="0" eaLnBrk="0" fontAlgn="base" hangingPunct="0">
        <a:spcBef>
          <a:spcPct val="0"/>
        </a:spcBef>
        <a:spcAft>
          <a:spcPct val="0"/>
        </a:spcAft>
        <a:defRPr sz="2000">
          <a:solidFill>
            <a:schemeClr val="bg1"/>
          </a:solidFill>
          <a:latin typeface="Times New Roman" pitchFamily="18" charset="0"/>
        </a:defRPr>
      </a:lvl5pPr>
      <a:lvl6pPr marL="457200" algn="ctr" rtl="0" fontAlgn="base">
        <a:spcBef>
          <a:spcPct val="0"/>
        </a:spcBef>
        <a:spcAft>
          <a:spcPct val="0"/>
        </a:spcAft>
        <a:defRPr sz="2000">
          <a:solidFill>
            <a:schemeClr val="bg1"/>
          </a:solidFill>
          <a:latin typeface="Times New Roman" pitchFamily="18" charset="0"/>
        </a:defRPr>
      </a:lvl6pPr>
      <a:lvl7pPr marL="914400" algn="ctr" rtl="0" fontAlgn="base">
        <a:spcBef>
          <a:spcPct val="0"/>
        </a:spcBef>
        <a:spcAft>
          <a:spcPct val="0"/>
        </a:spcAft>
        <a:defRPr sz="2000">
          <a:solidFill>
            <a:schemeClr val="bg1"/>
          </a:solidFill>
          <a:latin typeface="Times New Roman" pitchFamily="18" charset="0"/>
        </a:defRPr>
      </a:lvl7pPr>
      <a:lvl8pPr marL="1371600" algn="ctr" rtl="0" fontAlgn="base">
        <a:spcBef>
          <a:spcPct val="0"/>
        </a:spcBef>
        <a:spcAft>
          <a:spcPct val="0"/>
        </a:spcAft>
        <a:defRPr sz="2000">
          <a:solidFill>
            <a:schemeClr val="bg1"/>
          </a:solidFill>
          <a:latin typeface="Times New Roman" pitchFamily="18" charset="0"/>
        </a:defRPr>
      </a:lvl8pPr>
      <a:lvl9pPr marL="1828800" algn="ctr" rtl="0" fontAlgn="base">
        <a:spcBef>
          <a:spcPct val="0"/>
        </a:spcBef>
        <a:spcAft>
          <a:spcPct val="0"/>
        </a:spcAft>
        <a:defRPr sz="20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0.xml"/><Relationship Id="rId7" Type="http://schemas.openxmlformats.org/officeDocument/2006/relationships/image" Target="../media/image14.png"/><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9.gif"/></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4.gif"/></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42.png"/><Relationship Id="rId5" Type="http://schemas.openxmlformats.org/officeDocument/2006/relationships/oleObject" Target="../embeddings/oleObject3.bin"/><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notesSlide" Target="../notesSlides/notesSlide25.xml"/><Relationship Id="rId7" Type="http://schemas.openxmlformats.org/officeDocument/2006/relationships/image" Target="../media/image44.png"/><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46.jpe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3.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http://www.pbkkey.com/images/header.jpg" TargetMode="Externa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8"/>
          <p:cNvSpPr>
            <a:spLocks noChangeArrowheads="1"/>
          </p:cNvSpPr>
          <p:nvPr/>
        </p:nvSpPr>
        <p:spPr bwMode="auto">
          <a:xfrm>
            <a:off x="671513" y="4095750"/>
            <a:ext cx="33337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2000" b="0">
                <a:solidFill>
                  <a:srgbClr val="00B0F0"/>
                </a:solidFill>
                <a:cs typeface="Arial" panose="020B0604020202020204" pitchFamily="34" charset="0"/>
              </a:rPr>
              <a:t>Timothy G. Bromage</a:t>
            </a:r>
          </a:p>
          <a:p>
            <a:pPr eaLnBrk="1" hangingPunct="1"/>
            <a:r>
              <a:rPr lang="en-US" sz="2000" b="0">
                <a:solidFill>
                  <a:srgbClr val="00B0F0"/>
                </a:solidFill>
                <a:cs typeface="Arial" panose="020B0604020202020204" pitchFamily="34" charset="0"/>
              </a:rPr>
              <a:t>Biomaterials &amp; Biomimetics</a:t>
            </a:r>
          </a:p>
          <a:p>
            <a:pPr eaLnBrk="1" hangingPunct="1"/>
            <a:r>
              <a:rPr lang="en-US" sz="2000" b="0">
                <a:solidFill>
                  <a:srgbClr val="00B0F0"/>
                </a:solidFill>
                <a:cs typeface="Arial" panose="020B0604020202020204" pitchFamily="34" charset="0"/>
              </a:rPr>
              <a:t>New York University College of Dentistry</a:t>
            </a:r>
          </a:p>
        </p:txBody>
      </p:sp>
      <p:sp>
        <p:nvSpPr>
          <p:cNvPr id="6147" name="Rectangle 9"/>
          <p:cNvSpPr>
            <a:spLocks noChangeArrowheads="1"/>
          </p:cNvSpPr>
          <p:nvPr/>
        </p:nvSpPr>
        <p:spPr bwMode="auto">
          <a:xfrm>
            <a:off x="0" y="725488"/>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endParaRPr lang="en-US" sz="4000">
              <a:solidFill>
                <a:srgbClr val="00CC99"/>
              </a:solidFill>
            </a:endParaRPr>
          </a:p>
          <a:p>
            <a:pPr algn="ctr" eaLnBrk="1" hangingPunct="1"/>
            <a:r>
              <a:rPr lang="en-US" sz="3600">
                <a:solidFill>
                  <a:srgbClr val="00CC99"/>
                </a:solidFill>
              </a:rPr>
              <a:t>Avoid Infection, and While You’re At It, Have a Demographic Transition</a:t>
            </a:r>
          </a:p>
          <a:p>
            <a:pPr algn="ctr" eaLnBrk="1" hangingPunct="1"/>
            <a:endParaRPr lang="en-US" sz="2000">
              <a:solidFill>
                <a:schemeClr val="bg1"/>
              </a:solidFill>
            </a:endParaRPr>
          </a:p>
          <a:p>
            <a:pPr algn="ctr" eaLnBrk="1" hangingPunct="1"/>
            <a:r>
              <a:rPr lang="en-US" sz="2000">
                <a:solidFill>
                  <a:schemeClr val="bg1"/>
                </a:solidFill>
              </a:rPr>
              <a:t>or</a:t>
            </a:r>
          </a:p>
          <a:p>
            <a:pPr algn="ctr" eaLnBrk="1" hangingPunct="1"/>
            <a:endParaRPr lang="en-US" sz="2000">
              <a:solidFill>
                <a:schemeClr val="bg1"/>
              </a:solidFill>
            </a:endParaRPr>
          </a:p>
          <a:p>
            <a:pPr algn="ctr" eaLnBrk="1" hangingPunct="1"/>
            <a:r>
              <a:rPr lang="en-US" sz="2000">
                <a:solidFill>
                  <a:schemeClr val="bg1"/>
                </a:solidFill>
              </a:rPr>
              <a:t>Allocating Energy: What Social Activists Know About Metabolism</a:t>
            </a:r>
            <a:endParaRPr lang="en-US" sz="2000">
              <a:solidFill>
                <a:schemeClr val="bg1"/>
              </a:solidFill>
              <a:latin typeface="Times New Roman" panose="02020603050405020304" pitchFamily="18" charset="0"/>
            </a:endParaRPr>
          </a:p>
        </p:txBody>
      </p:sp>
      <p:sp>
        <p:nvSpPr>
          <p:cNvPr id="6148" name="TextBox 8"/>
          <p:cNvSpPr txBox="1">
            <a:spLocks noChangeArrowheads="1"/>
          </p:cNvSpPr>
          <p:nvPr/>
        </p:nvSpPr>
        <p:spPr bwMode="auto">
          <a:xfrm>
            <a:off x="5889625" y="4094163"/>
            <a:ext cx="32035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2000" b="0">
                <a:solidFill>
                  <a:srgbClr val="00B0F0"/>
                </a:solidFill>
              </a:rPr>
              <a:t>Sophie Wenzel </a:t>
            </a:r>
          </a:p>
          <a:p>
            <a:pPr eaLnBrk="1" hangingPunct="1"/>
            <a:r>
              <a:rPr lang="en-US" sz="2000" b="0">
                <a:solidFill>
                  <a:srgbClr val="00B0F0"/>
                </a:solidFill>
              </a:rPr>
              <a:t>Population Studies </a:t>
            </a:r>
          </a:p>
          <a:p>
            <a:pPr eaLnBrk="1" hangingPunct="1"/>
            <a:r>
              <a:rPr lang="en-US" sz="2000" b="0">
                <a:solidFill>
                  <a:srgbClr val="00B0F0"/>
                </a:solidFill>
              </a:rPr>
              <a:t>370-380 Shanks Hall</a:t>
            </a:r>
          </a:p>
          <a:p>
            <a:pPr eaLnBrk="1" hangingPunct="1"/>
            <a:r>
              <a:rPr lang="en-US" sz="2000" b="0">
                <a:solidFill>
                  <a:srgbClr val="00B0F0"/>
                </a:solidFill>
              </a:rPr>
              <a:t>November 7,2013</a:t>
            </a:r>
          </a:p>
          <a:p>
            <a:pPr eaLnBrk="1" hangingPunct="1"/>
            <a:endParaRPr lang="en-US" sz="2000" b="0">
              <a:solidFill>
                <a:srgbClr val="00B0F0"/>
              </a:solidFill>
              <a:cs typeface="Arial" panose="020B0604020202020204" pitchFamily="34" charset="0"/>
            </a:endParaRPr>
          </a:p>
        </p:txBody>
      </p:sp>
      <p:sp>
        <p:nvSpPr>
          <p:cNvPr id="6149" name="TextBox 9"/>
          <p:cNvSpPr txBox="1">
            <a:spLocks noChangeArrowheads="1"/>
          </p:cNvSpPr>
          <p:nvPr/>
        </p:nvSpPr>
        <p:spPr bwMode="auto">
          <a:xfrm>
            <a:off x="4625975" y="4538663"/>
            <a:ext cx="365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b="0">
                <a:solidFill>
                  <a:schemeClr val="bg1"/>
                </a:solidFill>
                <a:cs typeface="Arial" panose="020B0604020202020204" pitchFamily="34" charset="0"/>
              </a:rPr>
              <a:t>for</a:t>
            </a:r>
            <a:endParaRPr lang="en-US">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206375" y="287338"/>
            <a:ext cx="8769350" cy="6386512"/>
            <a:chOff x="206121" y="286658"/>
            <a:chExt cx="8770233" cy="6387192"/>
          </a:xfrm>
        </p:grpSpPr>
        <p:grpSp>
          <p:nvGrpSpPr>
            <p:cNvPr id="15364" name="Group 11"/>
            <p:cNvGrpSpPr>
              <a:grpSpLocks/>
            </p:cNvGrpSpPr>
            <p:nvPr/>
          </p:nvGrpSpPr>
          <p:grpSpPr bwMode="auto">
            <a:xfrm rot="-1849541">
              <a:off x="2711451" y="2111375"/>
              <a:ext cx="3722688" cy="3614737"/>
              <a:chOff x="1708" y="1222"/>
              <a:chExt cx="2345" cy="2277"/>
            </a:xfrm>
          </p:grpSpPr>
          <p:sp>
            <p:nvSpPr>
              <p:cNvPr id="15369" name="_s1028"/>
              <p:cNvSpPr>
                <a:spLocks noChangeArrowheads="1" noTextEdit="1"/>
              </p:cNvSpPr>
              <p:nvPr/>
            </p:nvSpPr>
            <p:spPr bwMode="auto">
              <a:xfrm>
                <a:off x="1959" y="1222"/>
                <a:ext cx="1843" cy="184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4 w 21600"/>
                  <a:gd name="T19" fmla="*/ 3166 h 21600"/>
                  <a:gd name="T20" fmla="*/ 18436 w 21600"/>
                  <a:gd name="T21" fmla="*/ 18434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solidFill>
                <a:schemeClr val="accent2"/>
              </a:solidFill>
              <a:ln w="9525">
                <a:solidFill>
                  <a:schemeClr val="tx1"/>
                </a:solidFill>
                <a:miter lim="800000"/>
                <a:headEnd/>
                <a:tailEnd/>
              </a:ln>
            </p:spPr>
            <p:txBody>
              <a:bodyPr lIns="0" tIns="0" rIns="0" bIns="0" anchor="ctr"/>
              <a:lstStyle/>
              <a:p>
                <a:endParaRPr lang="en-US"/>
              </a:p>
            </p:txBody>
          </p:sp>
          <p:sp>
            <p:nvSpPr>
              <p:cNvPr id="15370" name="_s1029"/>
              <p:cNvSpPr>
                <a:spLocks noChangeArrowheads="1" noTextEdit="1"/>
              </p:cNvSpPr>
              <p:nvPr/>
            </p:nvSpPr>
            <p:spPr bwMode="auto">
              <a:xfrm rot="7200000">
                <a:off x="2211" y="1656"/>
                <a:ext cx="1842" cy="184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6 w 21600"/>
                  <a:gd name="T19" fmla="*/ 3164 h 21600"/>
                  <a:gd name="T20" fmla="*/ 18434 w 21600"/>
                  <a:gd name="T21" fmla="*/ 18436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solidFill>
                <a:schemeClr val="accent2"/>
              </a:solidFill>
              <a:ln w="9525">
                <a:solidFill>
                  <a:schemeClr val="tx1"/>
                </a:solidFill>
                <a:miter lim="800000"/>
                <a:headEnd/>
                <a:tailEnd/>
              </a:ln>
            </p:spPr>
            <p:txBody>
              <a:bodyPr lIns="0" tIns="0" rIns="0" bIns="0" anchor="ctr"/>
              <a:lstStyle/>
              <a:p>
                <a:endParaRPr lang="en-US"/>
              </a:p>
            </p:txBody>
          </p:sp>
          <p:sp>
            <p:nvSpPr>
              <p:cNvPr id="15371" name="_s1030"/>
              <p:cNvSpPr>
                <a:spLocks noChangeArrowheads="1" noTextEdit="1"/>
              </p:cNvSpPr>
              <p:nvPr/>
            </p:nvSpPr>
            <p:spPr bwMode="auto">
              <a:xfrm rot="-7200000">
                <a:off x="1709" y="1656"/>
                <a:ext cx="1842" cy="184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6 w 21600"/>
                  <a:gd name="T19" fmla="*/ 3164 h 21600"/>
                  <a:gd name="T20" fmla="*/ 18434 w 21600"/>
                  <a:gd name="T21" fmla="*/ 18436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solidFill>
                <a:schemeClr val="accent2"/>
              </a:solidFill>
              <a:ln w="9525">
                <a:solidFill>
                  <a:schemeClr val="tx1"/>
                </a:solidFill>
                <a:miter lim="800000"/>
                <a:headEnd/>
                <a:tailEnd/>
              </a:ln>
            </p:spPr>
            <p:txBody>
              <a:bodyPr lIns="0" tIns="0" rIns="0" bIns="0" anchor="ctr"/>
              <a:lstStyle/>
              <a:p>
                <a:endParaRPr lang="en-US"/>
              </a:p>
            </p:txBody>
          </p:sp>
        </p:grpSp>
        <p:sp>
          <p:nvSpPr>
            <p:cNvPr id="15365" name="Text Box 4"/>
            <p:cNvSpPr txBox="1">
              <a:spLocks noChangeArrowheads="1"/>
            </p:cNvSpPr>
            <p:nvPr/>
          </p:nvSpPr>
          <p:spPr bwMode="auto">
            <a:xfrm>
              <a:off x="206121" y="2259361"/>
              <a:ext cx="87358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spcBef>
                  <a:spcPct val="50000"/>
                </a:spcBef>
              </a:pPr>
              <a:r>
                <a:rPr lang="en-US" sz="2400">
                  <a:solidFill>
                    <a:srgbClr val="FFFF00"/>
                  </a:solidFill>
                </a:rPr>
                <a:t>The metabolic theory of ecology posits that the metabolic rate of organisms is the fundamental biological rate that governs most observed patterns in ecology</a:t>
              </a:r>
            </a:p>
          </p:txBody>
        </p:sp>
        <p:sp>
          <p:nvSpPr>
            <p:cNvPr id="15366" name="Text Box 6"/>
            <p:cNvSpPr txBox="1">
              <a:spLocks noChangeArrowheads="1"/>
            </p:cNvSpPr>
            <p:nvPr/>
          </p:nvSpPr>
          <p:spPr bwMode="auto">
            <a:xfrm>
              <a:off x="233363" y="6369050"/>
              <a:ext cx="2139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chemeClr val="bg2"/>
                  </a:solidFill>
                  <a:latin typeface="Times New Roman" panose="02020603050405020304" pitchFamily="18" charset="0"/>
                </a:rPr>
                <a:t>Allen, 2002; Brown, 2004 </a:t>
              </a:r>
            </a:p>
          </p:txBody>
        </p:sp>
        <p:sp>
          <p:nvSpPr>
            <p:cNvPr id="15367" name="Text Box 13"/>
            <p:cNvSpPr txBox="1">
              <a:spLocks noChangeArrowheads="1"/>
            </p:cNvSpPr>
            <p:nvPr/>
          </p:nvSpPr>
          <p:spPr bwMode="auto">
            <a:xfrm>
              <a:off x="523876" y="286658"/>
              <a:ext cx="8270875" cy="7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sz="2000">
                  <a:solidFill>
                    <a:srgbClr val="00CC99"/>
                  </a:solidFill>
                  <a:latin typeface="Times New Roman" panose="02020603050405020304" pitchFamily="18" charset="0"/>
                  <a:cs typeface="Times New Roman" panose="02020603050405020304" pitchFamily="18" charset="0"/>
                </a:rPr>
                <a:t>A METABOLIC THEORY OF ECOLOGY AND THE ENERGETIC-EQUIVALENCE RULE</a:t>
              </a:r>
            </a:p>
          </p:txBody>
        </p:sp>
        <p:sp>
          <p:nvSpPr>
            <p:cNvPr id="15368" name="Text Box 4"/>
            <p:cNvSpPr txBox="1">
              <a:spLocks noChangeArrowheads="1"/>
            </p:cNvSpPr>
            <p:nvPr/>
          </p:nvSpPr>
          <p:spPr bwMode="auto">
            <a:xfrm>
              <a:off x="208591" y="3853203"/>
              <a:ext cx="87677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spcBef>
                  <a:spcPct val="50000"/>
                </a:spcBef>
              </a:pPr>
              <a:r>
                <a:rPr lang="en-US" sz="2400">
                  <a:solidFill>
                    <a:srgbClr val="FFFF00"/>
                  </a:solidFill>
                </a:rPr>
                <a:t>The Energetic-Equivalence Rule reflects mechanistic connections between individual metabolic rates, rates of energy flux by populations, and the partitioning of available energy among species in a community. </a:t>
              </a:r>
            </a:p>
          </p:txBody>
        </p:sp>
      </p:grpSp>
      <p:sp>
        <p:nvSpPr>
          <p:cNvPr id="15" name="Text Box 16"/>
          <p:cNvSpPr txBox="1">
            <a:spLocks noChangeArrowheads="1"/>
          </p:cNvSpPr>
          <p:nvPr/>
        </p:nvSpPr>
        <p:spPr bwMode="auto">
          <a:xfrm>
            <a:off x="390525" y="3033713"/>
            <a:ext cx="831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sz="2400">
                <a:solidFill>
                  <a:srgbClr val="00B0F0"/>
                </a:solidFill>
              </a:rPr>
              <a:t>ENERGY, METABOLISM &amp; GROWTH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411163"/>
            <a:ext cx="7772400" cy="401637"/>
          </a:xfrm>
        </p:spPr>
        <p:txBody>
          <a:bodyPr>
            <a:spAutoFit/>
          </a:bodyPr>
          <a:lstStyle/>
          <a:p>
            <a:pPr eaLnBrk="1" hangingPunct="1">
              <a:defRPr/>
            </a:pPr>
            <a:r>
              <a:rPr lang="en-US" b="1" kern="1200" dirty="0" smtClean="0">
                <a:solidFill>
                  <a:srgbClr val="00CC99"/>
                </a:solidFill>
                <a:ea typeface="+mn-ea"/>
                <a:cs typeface="Times New Roman" pitchFamily="18" charset="0"/>
              </a:rPr>
              <a:t>YOU CAN ONLY EAT SO MUCH !</a:t>
            </a:r>
          </a:p>
        </p:txBody>
      </p:sp>
      <p:pic>
        <p:nvPicPr>
          <p:cNvPr id="16387" name="Picture 4" descr="BATTERHAM 2007 brain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513" y="942975"/>
            <a:ext cx="4956175"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5"/>
          <p:cNvSpPr txBox="1">
            <a:spLocks noChangeArrowheads="1"/>
          </p:cNvSpPr>
          <p:nvPr/>
        </p:nvSpPr>
        <p:spPr bwMode="auto">
          <a:xfrm>
            <a:off x="233363" y="636905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chemeClr val="bg2"/>
                </a:solidFill>
                <a:latin typeface="Times New Roman" panose="02020603050405020304" pitchFamily="18" charset="0"/>
              </a:rPr>
              <a:t>Batterham, 2007</a:t>
            </a:r>
          </a:p>
        </p:txBody>
      </p:sp>
      <p:sp>
        <p:nvSpPr>
          <p:cNvPr id="16389" name="Text Box 6"/>
          <p:cNvSpPr txBox="1">
            <a:spLocks noChangeArrowheads="1"/>
          </p:cNvSpPr>
          <p:nvPr/>
        </p:nvSpPr>
        <p:spPr bwMode="auto">
          <a:xfrm>
            <a:off x="517525" y="2011363"/>
            <a:ext cx="32385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2000" b="0">
                <a:solidFill>
                  <a:schemeClr val="bg1"/>
                </a:solidFill>
              </a:rPr>
              <a:t>NEUROBIOLOGY OF THE REGULATION OF FOOD INTAKE IN HUMANS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36" descr="sc-003_web-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4259263"/>
            <a:ext cx="23876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38" descr="skeleton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0250" y="2170113"/>
            <a:ext cx="1557338"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3"/>
          <p:cNvGrpSpPr>
            <a:grpSpLocks/>
          </p:cNvGrpSpPr>
          <p:nvPr/>
        </p:nvGrpSpPr>
        <p:grpSpPr bwMode="auto">
          <a:xfrm>
            <a:off x="2116138" y="1476375"/>
            <a:ext cx="5940425" cy="2809875"/>
            <a:chOff x="1207" y="876"/>
            <a:chExt cx="3742" cy="1770"/>
          </a:xfrm>
        </p:grpSpPr>
        <p:grpSp>
          <p:nvGrpSpPr>
            <p:cNvPr id="1072" name="Group 22"/>
            <p:cNvGrpSpPr>
              <a:grpSpLocks/>
            </p:cNvGrpSpPr>
            <p:nvPr/>
          </p:nvGrpSpPr>
          <p:grpSpPr bwMode="auto">
            <a:xfrm>
              <a:off x="1536" y="876"/>
              <a:ext cx="2538" cy="912"/>
              <a:chOff x="1590" y="876"/>
              <a:chExt cx="2538" cy="912"/>
            </a:xfrm>
          </p:grpSpPr>
          <p:grpSp>
            <p:nvGrpSpPr>
              <p:cNvPr id="1075" name="Group 23"/>
              <p:cNvGrpSpPr>
                <a:grpSpLocks/>
              </p:cNvGrpSpPr>
              <p:nvPr/>
            </p:nvGrpSpPr>
            <p:grpSpPr bwMode="auto">
              <a:xfrm>
                <a:off x="1590" y="876"/>
                <a:ext cx="2538" cy="912"/>
                <a:chOff x="1590" y="876"/>
                <a:chExt cx="2538" cy="912"/>
              </a:xfrm>
            </p:grpSpPr>
            <p:sp>
              <p:nvSpPr>
                <p:cNvPr id="1076" name="Rectangle 24"/>
                <p:cNvSpPr>
                  <a:spLocks noChangeArrowheads="1"/>
                </p:cNvSpPr>
                <p:nvPr/>
              </p:nvSpPr>
              <p:spPr bwMode="auto">
                <a:xfrm>
                  <a:off x="3168" y="876"/>
                  <a:ext cx="960" cy="912"/>
                </a:xfrm>
                <a:prstGeom prst="rect">
                  <a:avLst/>
                </a:prstGeom>
                <a:solidFill>
                  <a:srgbClr val="B2B2B2"/>
                </a:solidFill>
                <a:ln w="9525">
                  <a:solidFill>
                    <a:schemeClr val="tx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1077" name="Rectangle 25"/>
                <p:cNvSpPr>
                  <a:spLocks noChangeArrowheads="1"/>
                </p:cNvSpPr>
                <p:nvPr/>
              </p:nvSpPr>
              <p:spPr bwMode="auto">
                <a:xfrm>
                  <a:off x="1590" y="876"/>
                  <a:ext cx="960" cy="384"/>
                </a:xfrm>
                <a:prstGeom prst="rect">
                  <a:avLst/>
                </a:prstGeom>
                <a:solidFill>
                  <a:srgbClr val="B2B2B2"/>
                </a:solidFill>
                <a:ln w="9525">
                  <a:solidFill>
                    <a:schemeClr val="tx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1078" name="Text Box 26"/>
                <p:cNvSpPr txBox="1">
                  <a:spLocks noChangeArrowheads="1"/>
                </p:cNvSpPr>
                <p:nvPr/>
              </p:nvSpPr>
              <p:spPr bwMode="auto">
                <a:xfrm>
                  <a:off x="1881" y="972"/>
                  <a:ext cx="4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600"/>
                    <a:t>Brain</a:t>
                  </a:r>
                </a:p>
              </p:txBody>
            </p:sp>
            <p:sp>
              <p:nvSpPr>
                <p:cNvPr id="1079" name="Text Box 27"/>
                <p:cNvSpPr txBox="1">
                  <a:spLocks noChangeArrowheads="1"/>
                </p:cNvSpPr>
                <p:nvPr/>
              </p:nvSpPr>
              <p:spPr bwMode="auto">
                <a:xfrm>
                  <a:off x="3459" y="972"/>
                  <a:ext cx="4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600"/>
                    <a:t>Brain</a:t>
                  </a:r>
                </a:p>
              </p:txBody>
            </p:sp>
          </p:grpSp>
          <p:graphicFrame>
            <p:nvGraphicFramePr>
              <p:cNvPr id="1027" name="Object 28"/>
              <p:cNvGraphicFramePr>
                <a:graphicFrameLocks noChangeAspect="1"/>
              </p:cNvGraphicFramePr>
              <p:nvPr/>
            </p:nvGraphicFramePr>
            <p:xfrm>
              <a:off x="3328" y="1236"/>
              <a:ext cx="632" cy="474"/>
            </p:xfrm>
            <a:graphic>
              <a:graphicData uri="http://schemas.openxmlformats.org/presentationml/2006/ole">
                <mc:AlternateContent xmlns:mc="http://schemas.openxmlformats.org/markup-compatibility/2006">
                  <mc:Choice xmlns:v="urn:schemas-microsoft-com:vml" Requires="v">
                    <p:oleObj spid="_x0000_s1082" name="Image" r:id="rId6" imgW="2082540" imgH="1561905" progId="Photoshop.Image.6">
                      <p:embed/>
                    </p:oleObj>
                  </mc:Choice>
                  <mc:Fallback>
                    <p:oleObj name="Image" r:id="rId6" imgW="2082540" imgH="1561905" progId="Photoshop.Image.6">
                      <p:embed/>
                      <p:pic>
                        <p:nvPicPr>
                          <p:cNvPr id="0" name="Object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8" y="1236"/>
                            <a:ext cx="632" cy="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73" name="Text Box 43"/>
            <p:cNvSpPr txBox="1">
              <a:spLocks noChangeArrowheads="1"/>
            </p:cNvSpPr>
            <p:nvPr/>
          </p:nvSpPr>
          <p:spPr bwMode="auto">
            <a:xfrm>
              <a:off x="4689" y="899"/>
              <a:ext cx="26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3600">
                  <a:solidFill>
                    <a:srgbClr val="C0C0C0"/>
                  </a:solidFill>
                </a:rPr>
                <a:t>?</a:t>
              </a:r>
            </a:p>
          </p:txBody>
        </p:sp>
        <p:sp>
          <p:nvSpPr>
            <p:cNvPr id="1074" name="Text Box 44"/>
            <p:cNvSpPr txBox="1">
              <a:spLocks noChangeArrowheads="1"/>
            </p:cNvSpPr>
            <p:nvPr/>
          </p:nvSpPr>
          <p:spPr bwMode="auto">
            <a:xfrm>
              <a:off x="1207" y="2319"/>
              <a:ext cx="19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2800">
                  <a:solidFill>
                    <a:srgbClr val="C0C0C0"/>
                  </a:solidFill>
                </a:rPr>
                <a:t>!</a:t>
              </a:r>
            </a:p>
          </p:txBody>
        </p:sp>
      </p:grpSp>
      <p:grpSp>
        <p:nvGrpSpPr>
          <p:cNvPr id="5" name="Group 59"/>
          <p:cNvGrpSpPr>
            <a:grpSpLocks/>
          </p:cNvGrpSpPr>
          <p:nvPr/>
        </p:nvGrpSpPr>
        <p:grpSpPr bwMode="auto">
          <a:xfrm>
            <a:off x="830263" y="3663950"/>
            <a:ext cx="7345362" cy="2568575"/>
            <a:chOff x="397" y="2254"/>
            <a:chExt cx="4627" cy="1618"/>
          </a:xfrm>
        </p:grpSpPr>
        <p:grpSp>
          <p:nvGrpSpPr>
            <p:cNvPr id="1063" name="Group 3"/>
            <p:cNvGrpSpPr>
              <a:grpSpLocks/>
            </p:cNvGrpSpPr>
            <p:nvPr/>
          </p:nvGrpSpPr>
          <p:grpSpPr bwMode="auto">
            <a:xfrm>
              <a:off x="1536" y="3612"/>
              <a:ext cx="2538" cy="260"/>
              <a:chOff x="1590" y="3612"/>
              <a:chExt cx="2538" cy="260"/>
            </a:xfrm>
          </p:grpSpPr>
          <p:sp>
            <p:nvSpPr>
              <p:cNvPr id="1068" name="Rectangle 4"/>
              <p:cNvSpPr>
                <a:spLocks noChangeArrowheads="1"/>
              </p:cNvSpPr>
              <p:nvPr/>
            </p:nvSpPr>
            <p:spPr bwMode="auto">
              <a:xfrm>
                <a:off x="3168" y="3612"/>
                <a:ext cx="960" cy="192"/>
              </a:xfrm>
              <a:prstGeom prst="rect">
                <a:avLst/>
              </a:prstGeom>
              <a:solidFill>
                <a:srgbClr val="3399FF"/>
              </a:solidFill>
              <a:ln w="9525">
                <a:solidFill>
                  <a:schemeClr val="tx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1069" name="Rectangle 5"/>
              <p:cNvSpPr>
                <a:spLocks noChangeArrowheads="1"/>
              </p:cNvSpPr>
              <p:nvPr/>
            </p:nvSpPr>
            <p:spPr bwMode="auto">
              <a:xfrm>
                <a:off x="1590" y="3660"/>
                <a:ext cx="960" cy="192"/>
              </a:xfrm>
              <a:prstGeom prst="rect">
                <a:avLst/>
              </a:prstGeom>
              <a:solidFill>
                <a:srgbClr val="3399FF"/>
              </a:solidFill>
              <a:ln w="9525">
                <a:solidFill>
                  <a:schemeClr val="tx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1070" name="Text Box 6"/>
              <p:cNvSpPr txBox="1">
                <a:spLocks noChangeArrowheads="1"/>
              </p:cNvSpPr>
              <p:nvPr/>
            </p:nvSpPr>
            <p:spPr bwMode="auto">
              <a:xfrm>
                <a:off x="1843" y="3660"/>
                <a:ext cx="5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600"/>
                  <a:t>Kidney</a:t>
                </a:r>
              </a:p>
            </p:txBody>
          </p:sp>
          <p:sp>
            <p:nvSpPr>
              <p:cNvPr id="1071" name="Text Box 7"/>
              <p:cNvSpPr txBox="1">
                <a:spLocks noChangeArrowheads="1"/>
              </p:cNvSpPr>
              <p:nvPr/>
            </p:nvSpPr>
            <p:spPr bwMode="auto">
              <a:xfrm>
                <a:off x="3421" y="3612"/>
                <a:ext cx="5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600"/>
                  <a:t>Kidney</a:t>
                </a:r>
              </a:p>
            </p:txBody>
          </p:sp>
        </p:grpSp>
        <p:sp>
          <p:nvSpPr>
            <p:cNvPr id="1064" name="AutoShape 41"/>
            <p:cNvSpPr>
              <a:spLocks noChangeArrowheads="1"/>
            </p:cNvSpPr>
            <p:nvPr/>
          </p:nvSpPr>
          <p:spPr bwMode="auto">
            <a:xfrm>
              <a:off x="4663" y="2269"/>
              <a:ext cx="73" cy="110"/>
            </a:xfrm>
            <a:prstGeom prst="moon">
              <a:avLst>
                <a:gd name="adj" fmla="val 50000"/>
              </a:avLst>
            </a:prstGeom>
            <a:solidFill>
              <a:srgbClr val="33CCFF"/>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1065" name="AutoShape 42"/>
            <p:cNvSpPr>
              <a:spLocks noChangeArrowheads="1"/>
            </p:cNvSpPr>
            <p:nvPr/>
          </p:nvSpPr>
          <p:spPr bwMode="auto">
            <a:xfrm flipH="1">
              <a:off x="4951" y="2254"/>
              <a:ext cx="73" cy="110"/>
            </a:xfrm>
            <a:prstGeom prst="moon">
              <a:avLst>
                <a:gd name="adj" fmla="val 50000"/>
              </a:avLst>
            </a:prstGeom>
            <a:solidFill>
              <a:srgbClr val="33CCFF"/>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1066" name="AutoShape 47"/>
            <p:cNvSpPr>
              <a:spLocks noChangeArrowheads="1"/>
            </p:cNvSpPr>
            <p:nvPr/>
          </p:nvSpPr>
          <p:spPr bwMode="auto">
            <a:xfrm>
              <a:off x="397" y="3033"/>
              <a:ext cx="73" cy="110"/>
            </a:xfrm>
            <a:prstGeom prst="moon">
              <a:avLst>
                <a:gd name="adj" fmla="val 50000"/>
              </a:avLst>
            </a:prstGeom>
            <a:solidFill>
              <a:srgbClr val="33CCFF"/>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1067" name="AutoShape 48"/>
            <p:cNvSpPr>
              <a:spLocks noChangeArrowheads="1"/>
            </p:cNvSpPr>
            <p:nvPr/>
          </p:nvSpPr>
          <p:spPr bwMode="auto">
            <a:xfrm flipH="1">
              <a:off x="476" y="2981"/>
              <a:ext cx="73" cy="110"/>
            </a:xfrm>
            <a:prstGeom prst="moon">
              <a:avLst>
                <a:gd name="adj" fmla="val 50000"/>
              </a:avLst>
            </a:prstGeom>
            <a:solidFill>
              <a:srgbClr val="33CCFF"/>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grpSp>
      <p:grpSp>
        <p:nvGrpSpPr>
          <p:cNvPr id="7" name="Group 61"/>
          <p:cNvGrpSpPr>
            <a:grpSpLocks/>
          </p:cNvGrpSpPr>
          <p:nvPr/>
        </p:nvGrpSpPr>
        <p:grpSpPr bwMode="auto">
          <a:xfrm>
            <a:off x="1181100" y="3497263"/>
            <a:ext cx="6943725" cy="2398712"/>
            <a:chOff x="618" y="2149"/>
            <a:chExt cx="4374" cy="1511"/>
          </a:xfrm>
        </p:grpSpPr>
        <p:grpSp>
          <p:nvGrpSpPr>
            <p:cNvPr id="1056" name="Group 8"/>
            <p:cNvGrpSpPr>
              <a:grpSpLocks/>
            </p:cNvGrpSpPr>
            <p:nvPr/>
          </p:nvGrpSpPr>
          <p:grpSpPr bwMode="auto">
            <a:xfrm>
              <a:off x="1536" y="2604"/>
              <a:ext cx="2538" cy="1056"/>
              <a:chOff x="1590" y="2604"/>
              <a:chExt cx="2538" cy="1056"/>
            </a:xfrm>
          </p:grpSpPr>
          <p:sp>
            <p:nvSpPr>
              <p:cNvPr id="1059" name="Rectangle 9"/>
              <p:cNvSpPr>
                <a:spLocks noChangeArrowheads="1"/>
              </p:cNvSpPr>
              <p:nvPr/>
            </p:nvSpPr>
            <p:spPr bwMode="auto">
              <a:xfrm>
                <a:off x="3168" y="2604"/>
                <a:ext cx="960" cy="1008"/>
              </a:xfrm>
              <a:prstGeom prst="rect">
                <a:avLst/>
              </a:prstGeom>
              <a:solidFill>
                <a:srgbClr val="FF9900"/>
              </a:solidFill>
              <a:ln w="9525">
                <a:solidFill>
                  <a:schemeClr val="tx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1060" name="Rectangle 10"/>
              <p:cNvSpPr>
                <a:spLocks noChangeArrowheads="1"/>
              </p:cNvSpPr>
              <p:nvPr/>
            </p:nvSpPr>
            <p:spPr bwMode="auto">
              <a:xfrm>
                <a:off x="1590" y="2702"/>
                <a:ext cx="960" cy="958"/>
              </a:xfrm>
              <a:prstGeom prst="rect">
                <a:avLst/>
              </a:prstGeom>
              <a:solidFill>
                <a:srgbClr val="FF9900"/>
              </a:solidFill>
              <a:ln w="9525">
                <a:solidFill>
                  <a:schemeClr val="tx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sz="2400" b="0"/>
              </a:p>
            </p:txBody>
          </p:sp>
          <p:sp>
            <p:nvSpPr>
              <p:cNvPr id="1061" name="Text Box 11"/>
              <p:cNvSpPr txBox="1">
                <a:spLocks noChangeArrowheads="1"/>
              </p:cNvSpPr>
              <p:nvPr/>
            </p:nvSpPr>
            <p:spPr bwMode="auto">
              <a:xfrm>
                <a:off x="1878" y="3036"/>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600"/>
                  <a:t>Liver</a:t>
                </a:r>
              </a:p>
            </p:txBody>
          </p:sp>
          <p:sp>
            <p:nvSpPr>
              <p:cNvPr id="1062" name="Text Box 12"/>
              <p:cNvSpPr txBox="1">
                <a:spLocks noChangeArrowheads="1"/>
              </p:cNvSpPr>
              <p:nvPr/>
            </p:nvSpPr>
            <p:spPr bwMode="auto">
              <a:xfrm>
                <a:off x="3456" y="3036"/>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600"/>
                  <a:t>Liver</a:t>
                </a:r>
              </a:p>
            </p:txBody>
          </p:sp>
        </p:grpSp>
        <p:sp>
          <p:nvSpPr>
            <p:cNvPr id="1057" name="Oval 39"/>
            <p:cNvSpPr>
              <a:spLocks noChangeArrowheads="1"/>
            </p:cNvSpPr>
            <p:nvPr/>
          </p:nvSpPr>
          <p:spPr bwMode="auto">
            <a:xfrm>
              <a:off x="4682" y="2149"/>
              <a:ext cx="310" cy="102"/>
            </a:xfrm>
            <a:prstGeom prst="ellipse">
              <a:avLst/>
            </a:prstGeom>
            <a:solidFill>
              <a:srgbClr val="FF9900"/>
            </a:solidFill>
            <a:ln>
              <a:noFill/>
            </a:ln>
            <a:extLst>
              <a:ext uri="{91240B29-F687-4F45-9708-019B960494DF}">
                <a14:hiddenLine xmlns:a14="http://schemas.microsoft.com/office/drawing/2010/main" w="28575" algn="ctr">
                  <a:solidFill>
                    <a:srgbClr val="000000"/>
                  </a:solidFill>
                  <a:round/>
                  <a:headEnd/>
                  <a:tailEnd/>
                </a14:hiddenLine>
              </a:ext>
            </a:extLst>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1058" name="Oval 46"/>
            <p:cNvSpPr>
              <a:spLocks noChangeArrowheads="1"/>
            </p:cNvSpPr>
            <p:nvPr/>
          </p:nvSpPr>
          <p:spPr bwMode="auto">
            <a:xfrm rot="2985818">
              <a:off x="542" y="3033"/>
              <a:ext cx="241" cy="90"/>
            </a:xfrm>
            <a:prstGeom prst="ellipse">
              <a:avLst/>
            </a:prstGeom>
            <a:solidFill>
              <a:srgbClr val="FF9900"/>
            </a:solidFill>
            <a:ln>
              <a:noFill/>
            </a:ln>
            <a:extLst>
              <a:ext uri="{91240B29-F687-4F45-9708-019B960494DF}">
                <a14:hiddenLine xmlns:a14="http://schemas.microsoft.com/office/drawing/2010/main" w="28575" algn="ctr">
                  <a:solidFill>
                    <a:srgbClr val="000000"/>
                  </a:solidFill>
                  <a:round/>
                  <a:headEnd/>
                  <a:tailEnd/>
                </a14:hiddenLine>
              </a:ext>
            </a:extLst>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grpSp>
      <p:grpSp>
        <p:nvGrpSpPr>
          <p:cNvPr id="9" name="Group 62"/>
          <p:cNvGrpSpPr>
            <a:grpSpLocks/>
          </p:cNvGrpSpPr>
          <p:nvPr/>
        </p:nvGrpSpPr>
        <p:grpSpPr bwMode="auto">
          <a:xfrm>
            <a:off x="561975" y="2085975"/>
            <a:ext cx="7543800" cy="3351213"/>
            <a:chOff x="228" y="1260"/>
            <a:chExt cx="4752" cy="2111"/>
          </a:xfrm>
        </p:grpSpPr>
        <p:grpSp>
          <p:nvGrpSpPr>
            <p:cNvPr id="1048" name="Group 29"/>
            <p:cNvGrpSpPr>
              <a:grpSpLocks/>
            </p:cNvGrpSpPr>
            <p:nvPr/>
          </p:nvGrpSpPr>
          <p:grpSpPr bwMode="auto">
            <a:xfrm>
              <a:off x="1536" y="1260"/>
              <a:ext cx="2538" cy="1440"/>
              <a:chOff x="1590" y="1260"/>
              <a:chExt cx="2538" cy="1440"/>
            </a:xfrm>
          </p:grpSpPr>
          <p:grpSp>
            <p:nvGrpSpPr>
              <p:cNvPr id="1051" name="Group 30"/>
              <p:cNvGrpSpPr>
                <a:grpSpLocks/>
              </p:cNvGrpSpPr>
              <p:nvPr/>
            </p:nvGrpSpPr>
            <p:grpSpPr bwMode="auto">
              <a:xfrm>
                <a:off x="1590" y="1260"/>
                <a:ext cx="2538" cy="1440"/>
                <a:chOff x="1590" y="1260"/>
                <a:chExt cx="2538" cy="1440"/>
              </a:xfrm>
            </p:grpSpPr>
            <p:sp>
              <p:nvSpPr>
                <p:cNvPr id="1052" name="Rectangle 31"/>
                <p:cNvSpPr>
                  <a:spLocks noChangeArrowheads="1"/>
                </p:cNvSpPr>
                <p:nvPr/>
              </p:nvSpPr>
              <p:spPr bwMode="auto">
                <a:xfrm>
                  <a:off x="3168" y="1788"/>
                  <a:ext cx="960" cy="816"/>
                </a:xfrm>
                <a:prstGeom prst="rect">
                  <a:avLst/>
                </a:prstGeom>
                <a:solidFill>
                  <a:srgbClr val="CC00FF"/>
                </a:solidFill>
                <a:ln w="9525">
                  <a:solidFill>
                    <a:schemeClr val="tx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1053" name="Rectangle 32"/>
                <p:cNvSpPr>
                  <a:spLocks noChangeArrowheads="1"/>
                </p:cNvSpPr>
                <p:nvPr/>
              </p:nvSpPr>
              <p:spPr bwMode="auto">
                <a:xfrm>
                  <a:off x="1590" y="1260"/>
                  <a:ext cx="960" cy="1440"/>
                </a:xfrm>
                <a:prstGeom prst="rect">
                  <a:avLst/>
                </a:prstGeom>
                <a:solidFill>
                  <a:srgbClr val="D009F1"/>
                </a:solidFill>
                <a:ln w="9525">
                  <a:solidFill>
                    <a:schemeClr val="tx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1054" name="Text Box 33"/>
                <p:cNvSpPr txBox="1">
                  <a:spLocks noChangeArrowheads="1"/>
                </p:cNvSpPr>
                <p:nvPr/>
              </p:nvSpPr>
              <p:spPr bwMode="auto">
                <a:xfrm>
                  <a:off x="1737" y="1788"/>
                  <a:ext cx="69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600"/>
                    <a:t>Gut &amp; Fat</a:t>
                  </a:r>
                </a:p>
              </p:txBody>
            </p:sp>
            <p:sp>
              <p:nvSpPr>
                <p:cNvPr id="1055" name="Text Box 34"/>
                <p:cNvSpPr txBox="1">
                  <a:spLocks noChangeArrowheads="1"/>
                </p:cNvSpPr>
                <p:nvPr/>
              </p:nvSpPr>
              <p:spPr bwMode="auto">
                <a:xfrm>
                  <a:off x="3323" y="2056"/>
                  <a:ext cx="69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600"/>
                    <a:t>Gut &amp; Fat</a:t>
                  </a:r>
                </a:p>
              </p:txBody>
            </p:sp>
          </p:grpSp>
          <p:graphicFrame>
            <p:nvGraphicFramePr>
              <p:cNvPr id="1026" name="Object 35"/>
              <p:cNvGraphicFramePr>
                <a:graphicFrameLocks noChangeAspect="1"/>
              </p:cNvGraphicFramePr>
              <p:nvPr/>
            </p:nvGraphicFramePr>
            <p:xfrm>
              <a:off x="1715" y="1958"/>
              <a:ext cx="715" cy="715"/>
            </p:xfrm>
            <a:graphic>
              <a:graphicData uri="http://schemas.openxmlformats.org/presentationml/2006/ole">
                <mc:AlternateContent xmlns:mc="http://schemas.openxmlformats.org/markup-compatibility/2006">
                  <mc:Choice xmlns:v="urn:schemas-microsoft-com:vml" Requires="v">
                    <p:oleObj spid="_x0000_s1083" name="Image" r:id="rId8" imgW="1371429" imgH="1371429" progId="Photoshop.Image.6">
                      <p:embed/>
                    </p:oleObj>
                  </mc:Choice>
                  <mc:Fallback>
                    <p:oleObj name="Image" r:id="rId8" imgW="1371429" imgH="1371429" progId="Photoshop.Image.6">
                      <p:embed/>
                      <p:pic>
                        <p:nvPicPr>
                          <p:cNvPr id="0" name="Object 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15" y="1958"/>
                            <a:ext cx="715" cy="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49" name="Freeform 57"/>
            <p:cNvSpPr>
              <a:spLocks/>
            </p:cNvSpPr>
            <p:nvPr/>
          </p:nvSpPr>
          <p:spPr bwMode="auto">
            <a:xfrm rot="4030345">
              <a:off x="362" y="2961"/>
              <a:ext cx="276" cy="543"/>
            </a:xfrm>
            <a:custGeom>
              <a:avLst/>
              <a:gdLst>
                <a:gd name="T0" fmla="*/ 1 w 394"/>
                <a:gd name="T1" fmla="*/ 14 h 562"/>
                <a:gd name="T2" fmla="*/ 1 w 394"/>
                <a:gd name="T3" fmla="*/ 33 h 562"/>
                <a:gd name="T4" fmla="*/ 1 w 394"/>
                <a:gd name="T5" fmla="*/ 68 h 562"/>
                <a:gd name="T6" fmla="*/ 1 w 394"/>
                <a:gd name="T7" fmla="*/ 94 h 562"/>
                <a:gd name="T8" fmla="*/ 1 w 394"/>
                <a:gd name="T9" fmla="*/ 145 h 562"/>
                <a:gd name="T10" fmla="*/ 1 w 394"/>
                <a:gd name="T11" fmla="*/ 157 h 562"/>
                <a:gd name="T12" fmla="*/ 1 w 394"/>
                <a:gd name="T13" fmla="*/ 132 h 562"/>
                <a:gd name="T14" fmla="*/ 1 w 394"/>
                <a:gd name="T15" fmla="*/ 124 h 562"/>
                <a:gd name="T16" fmla="*/ 1 w 394"/>
                <a:gd name="T17" fmla="*/ 101 h 562"/>
                <a:gd name="T18" fmla="*/ 1 w 394"/>
                <a:gd name="T19" fmla="*/ 27 h 562"/>
                <a:gd name="T20" fmla="*/ 1 w 394"/>
                <a:gd name="T21" fmla="*/ 37 h 562"/>
                <a:gd name="T22" fmla="*/ 1 w 394"/>
                <a:gd name="T23" fmla="*/ 94 h 562"/>
                <a:gd name="T24" fmla="*/ 1 w 394"/>
                <a:gd name="T25" fmla="*/ 68 h 562"/>
                <a:gd name="T26" fmla="*/ 1 w 394"/>
                <a:gd name="T27" fmla="*/ 94 h 562"/>
                <a:gd name="T28" fmla="*/ 1 w 394"/>
                <a:gd name="T29" fmla="*/ 71 h 562"/>
                <a:gd name="T30" fmla="*/ 1 w 394"/>
                <a:gd name="T31" fmla="*/ 82 h 562"/>
                <a:gd name="T32" fmla="*/ 1 w 394"/>
                <a:gd name="T33" fmla="*/ 65 h 562"/>
                <a:gd name="T34" fmla="*/ 1 w 394"/>
                <a:gd name="T35" fmla="*/ 114 h 562"/>
                <a:gd name="T36" fmla="*/ 1 w 394"/>
                <a:gd name="T37" fmla="*/ 79 h 562"/>
                <a:gd name="T38" fmla="*/ 1 w 394"/>
                <a:gd name="T39" fmla="*/ 51 h 562"/>
                <a:gd name="T40" fmla="*/ 1 w 394"/>
                <a:gd name="T41" fmla="*/ 76 h 562"/>
                <a:gd name="T42" fmla="*/ 1 w 394"/>
                <a:gd name="T43" fmla="*/ 114 h 562"/>
                <a:gd name="T44" fmla="*/ 1 w 394"/>
                <a:gd name="T45" fmla="*/ 99 h 562"/>
                <a:gd name="T46" fmla="*/ 1 w 394"/>
                <a:gd name="T47" fmla="*/ 47 h 562"/>
                <a:gd name="T48" fmla="*/ 1 w 394"/>
                <a:gd name="T49" fmla="*/ 101 h 562"/>
                <a:gd name="T50" fmla="*/ 1 w 394"/>
                <a:gd name="T51" fmla="*/ 128 h 562"/>
                <a:gd name="T52" fmla="*/ 1 w 394"/>
                <a:gd name="T53" fmla="*/ 128 h 562"/>
                <a:gd name="T54" fmla="*/ 1 w 394"/>
                <a:gd name="T55" fmla="*/ 101 h 562"/>
                <a:gd name="T56" fmla="*/ 1 w 394"/>
                <a:gd name="T57" fmla="*/ 99 h 562"/>
                <a:gd name="T58" fmla="*/ 1 w 394"/>
                <a:gd name="T59" fmla="*/ 124 h 562"/>
                <a:gd name="T60" fmla="*/ 1 w 394"/>
                <a:gd name="T61" fmla="*/ 116 h 562"/>
                <a:gd name="T62" fmla="*/ 1 w 394"/>
                <a:gd name="T63" fmla="*/ 65 h 562"/>
                <a:gd name="T64" fmla="*/ 1 w 394"/>
                <a:gd name="T65" fmla="*/ 14 h 562"/>
                <a:gd name="T66" fmla="*/ 1 w 394"/>
                <a:gd name="T67" fmla="*/ 57 h 562"/>
                <a:gd name="T68" fmla="*/ 1 w 394"/>
                <a:gd name="T69" fmla="*/ 37 h 562"/>
                <a:gd name="T70" fmla="*/ 1 w 394"/>
                <a:gd name="T71" fmla="*/ 57 h 562"/>
                <a:gd name="T72" fmla="*/ 1 w 394"/>
                <a:gd name="T73" fmla="*/ 40 h 562"/>
                <a:gd name="T74" fmla="*/ 1 w 394"/>
                <a:gd name="T75" fmla="*/ 35 h 562"/>
                <a:gd name="T76" fmla="*/ 1 w 394"/>
                <a:gd name="T77" fmla="*/ 54 h 562"/>
                <a:gd name="T78" fmla="*/ 1 w 394"/>
                <a:gd name="T79" fmla="*/ 124 h 562"/>
                <a:gd name="T80" fmla="*/ 1 w 394"/>
                <a:gd name="T81" fmla="*/ 47 h 5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94"/>
                <a:gd name="T124" fmla="*/ 0 h 562"/>
                <a:gd name="T125" fmla="*/ 394 w 394"/>
                <a:gd name="T126" fmla="*/ 562 h 56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94" h="562">
                  <a:moveTo>
                    <a:pt x="37" y="209"/>
                  </a:moveTo>
                  <a:cubicBezTo>
                    <a:pt x="47" y="44"/>
                    <a:pt x="0" y="0"/>
                    <a:pt x="138" y="17"/>
                  </a:cubicBezTo>
                  <a:cubicBezTo>
                    <a:pt x="248" y="53"/>
                    <a:pt x="174" y="34"/>
                    <a:pt x="367" y="44"/>
                  </a:cubicBezTo>
                  <a:cubicBezTo>
                    <a:pt x="373" y="62"/>
                    <a:pt x="379" y="81"/>
                    <a:pt x="385" y="99"/>
                  </a:cubicBezTo>
                  <a:cubicBezTo>
                    <a:pt x="388" y="108"/>
                    <a:pt x="394" y="126"/>
                    <a:pt x="394" y="126"/>
                  </a:cubicBezTo>
                  <a:cubicBezTo>
                    <a:pt x="386" y="166"/>
                    <a:pt x="386" y="190"/>
                    <a:pt x="357" y="218"/>
                  </a:cubicBezTo>
                  <a:cubicBezTo>
                    <a:pt x="351" y="236"/>
                    <a:pt x="345" y="255"/>
                    <a:pt x="339" y="273"/>
                  </a:cubicBezTo>
                  <a:cubicBezTo>
                    <a:pt x="336" y="282"/>
                    <a:pt x="330" y="300"/>
                    <a:pt x="330" y="300"/>
                  </a:cubicBezTo>
                  <a:cubicBezTo>
                    <a:pt x="325" y="376"/>
                    <a:pt x="349" y="441"/>
                    <a:pt x="275" y="465"/>
                  </a:cubicBezTo>
                  <a:cubicBezTo>
                    <a:pt x="256" y="405"/>
                    <a:pt x="217" y="430"/>
                    <a:pt x="184" y="465"/>
                  </a:cubicBezTo>
                  <a:cubicBezTo>
                    <a:pt x="175" y="535"/>
                    <a:pt x="191" y="562"/>
                    <a:pt x="120" y="538"/>
                  </a:cubicBezTo>
                  <a:cubicBezTo>
                    <a:pt x="123" y="529"/>
                    <a:pt x="122" y="517"/>
                    <a:pt x="129" y="510"/>
                  </a:cubicBezTo>
                  <a:cubicBezTo>
                    <a:pt x="162" y="476"/>
                    <a:pt x="165" y="538"/>
                    <a:pt x="147" y="465"/>
                  </a:cubicBezTo>
                  <a:cubicBezTo>
                    <a:pt x="166" y="405"/>
                    <a:pt x="139" y="463"/>
                    <a:pt x="184" y="428"/>
                  </a:cubicBezTo>
                  <a:cubicBezTo>
                    <a:pt x="244" y="381"/>
                    <a:pt x="159" y="415"/>
                    <a:pt x="229" y="392"/>
                  </a:cubicBezTo>
                  <a:cubicBezTo>
                    <a:pt x="241" y="395"/>
                    <a:pt x="254" y="406"/>
                    <a:pt x="266" y="401"/>
                  </a:cubicBezTo>
                  <a:cubicBezTo>
                    <a:pt x="275" y="397"/>
                    <a:pt x="273" y="383"/>
                    <a:pt x="275" y="373"/>
                  </a:cubicBezTo>
                  <a:cubicBezTo>
                    <a:pt x="279" y="358"/>
                    <a:pt x="280" y="343"/>
                    <a:pt x="284" y="328"/>
                  </a:cubicBezTo>
                  <a:cubicBezTo>
                    <a:pt x="298" y="269"/>
                    <a:pt x="323" y="214"/>
                    <a:pt x="367" y="172"/>
                  </a:cubicBezTo>
                  <a:cubicBezTo>
                    <a:pt x="342" y="103"/>
                    <a:pt x="250" y="94"/>
                    <a:pt x="184" y="81"/>
                  </a:cubicBezTo>
                  <a:cubicBezTo>
                    <a:pt x="166" y="84"/>
                    <a:pt x="146" y="82"/>
                    <a:pt x="129" y="90"/>
                  </a:cubicBezTo>
                  <a:cubicBezTo>
                    <a:pt x="119" y="95"/>
                    <a:pt x="119" y="109"/>
                    <a:pt x="111" y="117"/>
                  </a:cubicBezTo>
                  <a:cubicBezTo>
                    <a:pt x="103" y="125"/>
                    <a:pt x="92" y="130"/>
                    <a:pt x="83" y="136"/>
                  </a:cubicBezTo>
                  <a:cubicBezTo>
                    <a:pt x="62" y="198"/>
                    <a:pt x="43" y="261"/>
                    <a:pt x="101" y="300"/>
                  </a:cubicBezTo>
                  <a:cubicBezTo>
                    <a:pt x="162" y="291"/>
                    <a:pt x="176" y="299"/>
                    <a:pt x="193" y="245"/>
                  </a:cubicBezTo>
                  <a:cubicBezTo>
                    <a:pt x="190" y="236"/>
                    <a:pt x="193" y="217"/>
                    <a:pt x="184" y="218"/>
                  </a:cubicBezTo>
                  <a:cubicBezTo>
                    <a:pt x="162" y="221"/>
                    <a:pt x="129" y="254"/>
                    <a:pt x="129" y="254"/>
                  </a:cubicBezTo>
                  <a:cubicBezTo>
                    <a:pt x="116" y="295"/>
                    <a:pt x="121" y="316"/>
                    <a:pt x="74" y="300"/>
                  </a:cubicBezTo>
                  <a:cubicBezTo>
                    <a:pt x="68" y="288"/>
                    <a:pt x="57" y="277"/>
                    <a:pt x="56" y="264"/>
                  </a:cubicBezTo>
                  <a:cubicBezTo>
                    <a:pt x="47" y="180"/>
                    <a:pt x="109" y="222"/>
                    <a:pt x="175" y="227"/>
                  </a:cubicBezTo>
                  <a:cubicBezTo>
                    <a:pt x="184" y="233"/>
                    <a:pt x="194" y="238"/>
                    <a:pt x="202" y="245"/>
                  </a:cubicBezTo>
                  <a:cubicBezTo>
                    <a:pt x="209" y="251"/>
                    <a:pt x="211" y="262"/>
                    <a:pt x="220" y="264"/>
                  </a:cubicBezTo>
                  <a:cubicBezTo>
                    <a:pt x="234" y="267"/>
                    <a:pt x="266" y="242"/>
                    <a:pt x="275" y="236"/>
                  </a:cubicBezTo>
                  <a:cubicBezTo>
                    <a:pt x="278" y="227"/>
                    <a:pt x="291" y="216"/>
                    <a:pt x="284" y="209"/>
                  </a:cubicBezTo>
                  <a:cubicBezTo>
                    <a:pt x="270" y="195"/>
                    <a:pt x="229" y="190"/>
                    <a:pt x="229" y="190"/>
                  </a:cubicBezTo>
                  <a:cubicBezTo>
                    <a:pt x="211" y="246"/>
                    <a:pt x="233" y="310"/>
                    <a:pt x="211" y="364"/>
                  </a:cubicBezTo>
                  <a:cubicBezTo>
                    <a:pt x="205" y="378"/>
                    <a:pt x="180" y="358"/>
                    <a:pt x="165" y="355"/>
                  </a:cubicBezTo>
                  <a:cubicBezTo>
                    <a:pt x="145" y="272"/>
                    <a:pt x="155" y="306"/>
                    <a:pt x="138" y="254"/>
                  </a:cubicBezTo>
                  <a:cubicBezTo>
                    <a:pt x="160" y="221"/>
                    <a:pt x="192" y="193"/>
                    <a:pt x="229" y="181"/>
                  </a:cubicBezTo>
                  <a:cubicBezTo>
                    <a:pt x="220" y="175"/>
                    <a:pt x="212" y="160"/>
                    <a:pt x="202" y="163"/>
                  </a:cubicBezTo>
                  <a:cubicBezTo>
                    <a:pt x="193" y="165"/>
                    <a:pt x="197" y="181"/>
                    <a:pt x="193" y="190"/>
                  </a:cubicBezTo>
                  <a:cubicBezTo>
                    <a:pt x="153" y="272"/>
                    <a:pt x="193" y="168"/>
                    <a:pt x="165" y="245"/>
                  </a:cubicBezTo>
                  <a:cubicBezTo>
                    <a:pt x="176" y="297"/>
                    <a:pt x="181" y="302"/>
                    <a:pt x="229" y="318"/>
                  </a:cubicBezTo>
                  <a:cubicBezTo>
                    <a:pt x="255" y="392"/>
                    <a:pt x="211" y="372"/>
                    <a:pt x="156" y="364"/>
                  </a:cubicBezTo>
                  <a:cubicBezTo>
                    <a:pt x="150" y="355"/>
                    <a:pt x="145" y="346"/>
                    <a:pt x="138" y="337"/>
                  </a:cubicBezTo>
                  <a:cubicBezTo>
                    <a:pt x="133" y="330"/>
                    <a:pt x="121" y="327"/>
                    <a:pt x="120" y="318"/>
                  </a:cubicBezTo>
                  <a:cubicBezTo>
                    <a:pt x="110" y="199"/>
                    <a:pt x="143" y="221"/>
                    <a:pt x="220" y="181"/>
                  </a:cubicBezTo>
                  <a:cubicBezTo>
                    <a:pt x="223" y="172"/>
                    <a:pt x="238" y="157"/>
                    <a:pt x="229" y="154"/>
                  </a:cubicBezTo>
                  <a:cubicBezTo>
                    <a:pt x="200" y="144"/>
                    <a:pt x="186" y="188"/>
                    <a:pt x="175" y="200"/>
                  </a:cubicBezTo>
                  <a:cubicBezTo>
                    <a:pt x="132" y="248"/>
                    <a:pt x="99" y="270"/>
                    <a:pt x="74" y="328"/>
                  </a:cubicBezTo>
                  <a:cubicBezTo>
                    <a:pt x="66" y="345"/>
                    <a:pt x="62" y="364"/>
                    <a:pt x="56" y="382"/>
                  </a:cubicBezTo>
                  <a:cubicBezTo>
                    <a:pt x="53" y="391"/>
                    <a:pt x="47" y="410"/>
                    <a:pt x="47" y="410"/>
                  </a:cubicBezTo>
                  <a:cubicBezTo>
                    <a:pt x="52" y="413"/>
                    <a:pt x="90" y="442"/>
                    <a:pt x="101" y="437"/>
                  </a:cubicBezTo>
                  <a:cubicBezTo>
                    <a:pt x="110" y="433"/>
                    <a:pt x="108" y="419"/>
                    <a:pt x="111" y="410"/>
                  </a:cubicBezTo>
                  <a:cubicBezTo>
                    <a:pt x="108" y="392"/>
                    <a:pt x="105" y="373"/>
                    <a:pt x="101" y="355"/>
                  </a:cubicBezTo>
                  <a:cubicBezTo>
                    <a:pt x="99" y="346"/>
                    <a:pt x="90" y="337"/>
                    <a:pt x="92" y="328"/>
                  </a:cubicBezTo>
                  <a:cubicBezTo>
                    <a:pt x="94" y="319"/>
                    <a:pt x="105" y="315"/>
                    <a:pt x="111" y="309"/>
                  </a:cubicBezTo>
                  <a:cubicBezTo>
                    <a:pt x="157" y="312"/>
                    <a:pt x="209" y="294"/>
                    <a:pt x="248" y="318"/>
                  </a:cubicBezTo>
                  <a:cubicBezTo>
                    <a:pt x="267" y="330"/>
                    <a:pt x="242" y="364"/>
                    <a:pt x="229" y="382"/>
                  </a:cubicBezTo>
                  <a:cubicBezTo>
                    <a:pt x="212" y="405"/>
                    <a:pt x="175" y="396"/>
                    <a:pt x="147" y="401"/>
                  </a:cubicBezTo>
                  <a:cubicBezTo>
                    <a:pt x="138" y="398"/>
                    <a:pt x="123" y="401"/>
                    <a:pt x="120" y="392"/>
                  </a:cubicBezTo>
                  <a:cubicBezTo>
                    <a:pt x="117" y="384"/>
                    <a:pt x="131" y="379"/>
                    <a:pt x="138" y="373"/>
                  </a:cubicBezTo>
                  <a:cubicBezTo>
                    <a:pt x="172" y="344"/>
                    <a:pt x="208" y="331"/>
                    <a:pt x="239" y="300"/>
                  </a:cubicBezTo>
                  <a:cubicBezTo>
                    <a:pt x="253" y="258"/>
                    <a:pt x="246" y="224"/>
                    <a:pt x="202" y="209"/>
                  </a:cubicBezTo>
                  <a:cubicBezTo>
                    <a:pt x="177" y="191"/>
                    <a:pt x="155" y="171"/>
                    <a:pt x="129" y="154"/>
                  </a:cubicBezTo>
                  <a:cubicBezTo>
                    <a:pt x="132" y="114"/>
                    <a:pt x="118" y="69"/>
                    <a:pt x="138" y="35"/>
                  </a:cubicBezTo>
                  <a:cubicBezTo>
                    <a:pt x="147" y="19"/>
                    <a:pt x="175" y="38"/>
                    <a:pt x="193" y="44"/>
                  </a:cubicBezTo>
                  <a:cubicBezTo>
                    <a:pt x="252" y="63"/>
                    <a:pt x="270" y="141"/>
                    <a:pt x="312" y="181"/>
                  </a:cubicBezTo>
                  <a:cubicBezTo>
                    <a:pt x="347" y="146"/>
                    <a:pt x="351" y="138"/>
                    <a:pt x="339" y="90"/>
                  </a:cubicBezTo>
                  <a:cubicBezTo>
                    <a:pt x="336" y="99"/>
                    <a:pt x="337" y="110"/>
                    <a:pt x="330" y="117"/>
                  </a:cubicBezTo>
                  <a:cubicBezTo>
                    <a:pt x="323" y="124"/>
                    <a:pt x="312" y="122"/>
                    <a:pt x="303" y="126"/>
                  </a:cubicBezTo>
                  <a:cubicBezTo>
                    <a:pt x="248" y="151"/>
                    <a:pt x="219" y="164"/>
                    <a:pt x="165" y="181"/>
                  </a:cubicBezTo>
                  <a:cubicBezTo>
                    <a:pt x="159" y="172"/>
                    <a:pt x="155" y="162"/>
                    <a:pt x="147" y="154"/>
                  </a:cubicBezTo>
                  <a:cubicBezTo>
                    <a:pt x="136" y="143"/>
                    <a:pt x="111" y="141"/>
                    <a:pt x="111" y="126"/>
                  </a:cubicBezTo>
                  <a:cubicBezTo>
                    <a:pt x="111" y="114"/>
                    <a:pt x="179" y="100"/>
                    <a:pt x="184" y="99"/>
                  </a:cubicBezTo>
                  <a:cubicBezTo>
                    <a:pt x="214" y="102"/>
                    <a:pt x="245" y="108"/>
                    <a:pt x="275" y="108"/>
                  </a:cubicBezTo>
                  <a:cubicBezTo>
                    <a:pt x="285" y="108"/>
                    <a:pt x="304" y="89"/>
                    <a:pt x="303" y="99"/>
                  </a:cubicBezTo>
                  <a:cubicBezTo>
                    <a:pt x="299" y="126"/>
                    <a:pt x="266" y="172"/>
                    <a:pt x="266" y="172"/>
                  </a:cubicBezTo>
                  <a:cubicBezTo>
                    <a:pt x="253" y="226"/>
                    <a:pt x="262" y="275"/>
                    <a:pt x="275" y="328"/>
                  </a:cubicBezTo>
                  <a:cubicBezTo>
                    <a:pt x="272" y="352"/>
                    <a:pt x="282" y="382"/>
                    <a:pt x="266" y="401"/>
                  </a:cubicBezTo>
                  <a:cubicBezTo>
                    <a:pt x="257" y="412"/>
                    <a:pt x="239" y="392"/>
                    <a:pt x="229" y="382"/>
                  </a:cubicBezTo>
                  <a:cubicBezTo>
                    <a:pt x="165" y="317"/>
                    <a:pt x="148" y="237"/>
                    <a:pt x="120" y="154"/>
                  </a:cubicBezTo>
                  <a:cubicBezTo>
                    <a:pt x="110" y="65"/>
                    <a:pt x="135" y="85"/>
                    <a:pt x="92" y="62"/>
                  </a:cubicBezTo>
                </a:path>
              </a:pathLst>
            </a:custGeom>
            <a:noFill/>
            <a:ln w="28575">
              <a:solidFill>
                <a:srgbClr val="CC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0" name="Freeform 58"/>
            <p:cNvSpPr>
              <a:spLocks/>
            </p:cNvSpPr>
            <p:nvPr/>
          </p:nvSpPr>
          <p:spPr bwMode="auto">
            <a:xfrm rot="-167422">
              <a:off x="4724" y="2244"/>
              <a:ext cx="256" cy="358"/>
            </a:xfrm>
            <a:custGeom>
              <a:avLst/>
              <a:gdLst>
                <a:gd name="T0" fmla="*/ 1 w 394"/>
                <a:gd name="T1" fmla="*/ 1 h 562"/>
                <a:gd name="T2" fmla="*/ 1 w 394"/>
                <a:gd name="T3" fmla="*/ 1 h 562"/>
                <a:gd name="T4" fmla="*/ 1 w 394"/>
                <a:gd name="T5" fmla="*/ 1 h 562"/>
                <a:gd name="T6" fmla="*/ 1 w 394"/>
                <a:gd name="T7" fmla="*/ 1 h 562"/>
                <a:gd name="T8" fmla="*/ 1 w 394"/>
                <a:gd name="T9" fmla="*/ 1 h 562"/>
                <a:gd name="T10" fmla="*/ 1 w 394"/>
                <a:gd name="T11" fmla="*/ 1 h 562"/>
                <a:gd name="T12" fmla="*/ 1 w 394"/>
                <a:gd name="T13" fmla="*/ 1 h 562"/>
                <a:gd name="T14" fmla="*/ 1 w 394"/>
                <a:gd name="T15" fmla="*/ 1 h 562"/>
                <a:gd name="T16" fmla="*/ 1 w 394"/>
                <a:gd name="T17" fmla="*/ 1 h 562"/>
                <a:gd name="T18" fmla="*/ 1 w 394"/>
                <a:gd name="T19" fmla="*/ 1 h 562"/>
                <a:gd name="T20" fmla="*/ 1 w 394"/>
                <a:gd name="T21" fmla="*/ 1 h 562"/>
                <a:gd name="T22" fmla="*/ 1 w 394"/>
                <a:gd name="T23" fmla="*/ 1 h 562"/>
                <a:gd name="T24" fmla="*/ 1 w 394"/>
                <a:gd name="T25" fmla="*/ 1 h 562"/>
                <a:gd name="T26" fmla="*/ 1 w 394"/>
                <a:gd name="T27" fmla="*/ 1 h 562"/>
                <a:gd name="T28" fmla="*/ 1 w 394"/>
                <a:gd name="T29" fmla="*/ 1 h 562"/>
                <a:gd name="T30" fmla="*/ 1 w 394"/>
                <a:gd name="T31" fmla="*/ 1 h 562"/>
                <a:gd name="T32" fmla="*/ 1 w 394"/>
                <a:gd name="T33" fmla="*/ 1 h 562"/>
                <a:gd name="T34" fmla="*/ 1 w 394"/>
                <a:gd name="T35" fmla="*/ 1 h 562"/>
                <a:gd name="T36" fmla="*/ 1 w 394"/>
                <a:gd name="T37" fmla="*/ 1 h 562"/>
                <a:gd name="T38" fmla="*/ 1 w 394"/>
                <a:gd name="T39" fmla="*/ 1 h 562"/>
                <a:gd name="T40" fmla="*/ 1 w 394"/>
                <a:gd name="T41" fmla="*/ 1 h 562"/>
                <a:gd name="T42" fmla="*/ 1 w 394"/>
                <a:gd name="T43" fmla="*/ 1 h 562"/>
                <a:gd name="T44" fmla="*/ 1 w 394"/>
                <a:gd name="T45" fmla="*/ 1 h 562"/>
                <a:gd name="T46" fmla="*/ 1 w 394"/>
                <a:gd name="T47" fmla="*/ 1 h 562"/>
                <a:gd name="T48" fmla="*/ 1 w 394"/>
                <a:gd name="T49" fmla="*/ 1 h 562"/>
                <a:gd name="T50" fmla="*/ 1 w 394"/>
                <a:gd name="T51" fmla="*/ 1 h 562"/>
                <a:gd name="T52" fmla="*/ 1 w 394"/>
                <a:gd name="T53" fmla="*/ 1 h 562"/>
                <a:gd name="T54" fmla="*/ 1 w 394"/>
                <a:gd name="T55" fmla="*/ 1 h 562"/>
                <a:gd name="T56" fmla="*/ 1 w 394"/>
                <a:gd name="T57" fmla="*/ 1 h 562"/>
                <a:gd name="T58" fmla="*/ 1 w 394"/>
                <a:gd name="T59" fmla="*/ 1 h 562"/>
                <a:gd name="T60" fmla="*/ 1 w 394"/>
                <a:gd name="T61" fmla="*/ 1 h 562"/>
                <a:gd name="T62" fmla="*/ 1 w 394"/>
                <a:gd name="T63" fmla="*/ 1 h 562"/>
                <a:gd name="T64" fmla="*/ 1 w 394"/>
                <a:gd name="T65" fmla="*/ 1 h 562"/>
                <a:gd name="T66" fmla="*/ 1 w 394"/>
                <a:gd name="T67" fmla="*/ 1 h 562"/>
                <a:gd name="T68" fmla="*/ 1 w 394"/>
                <a:gd name="T69" fmla="*/ 1 h 562"/>
                <a:gd name="T70" fmla="*/ 1 w 394"/>
                <a:gd name="T71" fmla="*/ 1 h 562"/>
                <a:gd name="T72" fmla="*/ 1 w 394"/>
                <a:gd name="T73" fmla="*/ 1 h 562"/>
                <a:gd name="T74" fmla="*/ 1 w 394"/>
                <a:gd name="T75" fmla="*/ 1 h 562"/>
                <a:gd name="T76" fmla="*/ 1 w 394"/>
                <a:gd name="T77" fmla="*/ 1 h 562"/>
                <a:gd name="T78" fmla="*/ 1 w 394"/>
                <a:gd name="T79" fmla="*/ 1 h 562"/>
                <a:gd name="T80" fmla="*/ 1 w 394"/>
                <a:gd name="T81" fmla="*/ 1 h 5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94"/>
                <a:gd name="T124" fmla="*/ 0 h 562"/>
                <a:gd name="T125" fmla="*/ 394 w 394"/>
                <a:gd name="T126" fmla="*/ 562 h 56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94" h="562">
                  <a:moveTo>
                    <a:pt x="37" y="209"/>
                  </a:moveTo>
                  <a:cubicBezTo>
                    <a:pt x="47" y="44"/>
                    <a:pt x="0" y="0"/>
                    <a:pt x="138" y="17"/>
                  </a:cubicBezTo>
                  <a:cubicBezTo>
                    <a:pt x="248" y="53"/>
                    <a:pt x="174" y="34"/>
                    <a:pt x="367" y="44"/>
                  </a:cubicBezTo>
                  <a:cubicBezTo>
                    <a:pt x="373" y="62"/>
                    <a:pt x="379" y="81"/>
                    <a:pt x="385" y="99"/>
                  </a:cubicBezTo>
                  <a:cubicBezTo>
                    <a:pt x="388" y="108"/>
                    <a:pt x="394" y="126"/>
                    <a:pt x="394" y="126"/>
                  </a:cubicBezTo>
                  <a:cubicBezTo>
                    <a:pt x="386" y="166"/>
                    <a:pt x="386" y="190"/>
                    <a:pt x="357" y="218"/>
                  </a:cubicBezTo>
                  <a:cubicBezTo>
                    <a:pt x="351" y="236"/>
                    <a:pt x="345" y="255"/>
                    <a:pt x="339" y="273"/>
                  </a:cubicBezTo>
                  <a:cubicBezTo>
                    <a:pt x="336" y="282"/>
                    <a:pt x="330" y="300"/>
                    <a:pt x="330" y="300"/>
                  </a:cubicBezTo>
                  <a:cubicBezTo>
                    <a:pt x="325" y="376"/>
                    <a:pt x="349" y="441"/>
                    <a:pt x="275" y="465"/>
                  </a:cubicBezTo>
                  <a:cubicBezTo>
                    <a:pt x="256" y="405"/>
                    <a:pt x="217" y="430"/>
                    <a:pt x="184" y="465"/>
                  </a:cubicBezTo>
                  <a:cubicBezTo>
                    <a:pt x="175" y="535"/>
                    <a:pt x="191" y="562"/>
                    <a:pt x="120" y="538"/>
                  </a:cubicBezTo>
                  <a:cubicBezTo>
                    <a:pt x="123" y="529"/>
                    <a:pt x="122" y="517"/>
                    <a:pt x="129" y="510"/>
                  </a:cubicBezTo>
                  <a:cubicBezTo>
                    <a:pt x="162" y="476"/>
                    <a:pt x="165" y="538"/>
                    <a:pt x="147" y="465"/>
                  </a:cubicBezTo>
                  <a:cubicBezTo>
                    <a:pt x="166" y="405"/>
                    <a:pt x="139" y="463"/>
                    <a:pt x="184" y="428"/>
                  </a:cubicBezTo>
                  <a:cubicBezTo>
                    <a:pt x="244" y="381"/>
                    <a:pt x="159" y="415"/>
                    <a:pt x="229" y="392"/>
                  </a:cubicBezTo>
                  <a:cubicBezTo>
                    <a:pt x="241" y="395"/>
                    <a:pt x="254" y="406"/>
                    <a:pt x="266" y="401"/>
                  </a:cubicBezTo>
                  <a:cubicBezTo>
                    <a:pt x="275" y="397"/>
                    <a:pt x="273" y="383"/>
                    <a:pt x="275" y="373"/>
                  </a:cubicBezTo>
                  <a:cubicBezTo>
                    <a:pt x="279" y="358"/>
                    <a:pt x="280" y="343"/>
                    <a:pt x="284" y="328"/>
                  </a:cubicBezTo>
                  <a:cubicBezTo>
                    <a:pt x="298" y="269"/>
                    <a:pt x="323" y="214"/>
                    <a:pt x="367" y="172"/>
                  </a:cubicBezTo>
                  <a:cubicBezTo>
                    <a:pt x="342" y="103"/>
                    <a:pt x="250" y="94"/>
                    <a:pt x="184" y="81"/>
                  </a:cubicBezTo>
                  <a:cubicBezTo>
                    <a:pt x="166" y="84"/>
                    <a:pt x="146" y="82"/>
                    <a:pt x="129" y="90"/>
                  </a:cubicBezTo>
                  <a:cubicBezTo>
                    <a:pt x="119" y="95"/>
                    <a:pt x="119" y="109"/>
                    <a:pt x="111" y="117"/>
                  </a:cubicBezTo>
                  <a:cubicBezTo>
                    <a:pt x="103" y="125"/>
                    <a:pt x="92" y="130"/>
                    <a:pt x="83" y="136"/>
                  </a:cubicBezTo>
                  <a:cubicBezTo>
                    <a:pt x="62" y="198"/>
                    <a:pt x="43" y="261"/>
                    <a:pt x="101" y="300"/>
                  </a:cubicBezTo>
                  <a:cubicBezTo>
                    <a:pt x="162" y="291"/>
                    <a:pt x="176" y="299"/>
                    <a:pt x="193" y="245"/>
                  </a:cubicBezTo>
                  <a:cubicBezTo>
                    <a:pt x="190" y="236"/>
                    <a:pt x="193" y="217"/>
                    <a:pt x="184" y="218"/>
                  </a:cubicBezTo>
                  <a:cubicBezTo>
                    <a:pt x="162" y="221"/>
                    <a:pt x="129" y="254"/>
                    <a:pt x="129" y="254"/>
                  </a:cubicBezTo>
                  <a:cubicBezTo>
                    <a:pt x="116" y="295"/>
                    <a:pt x="121" y="316"/>
                    <a:pt x="74" y="300"/>
                  </a:cubicBezTo>
                  <a:cubicBezTo>
                    <a:pt x="68" y="288"/>
                    <a:pt x="57" y="277"/>
                    <a:pt x="56" y="264"/>
                  </a:cubicBezTo>
                  <a:cubicBezTo>
                    <a:pt x="47" y="180"/>
                    <a:pt x="109" y="222"/>
                    <a:pt x="175" y="227"/>
                  </a:cubicBezTo>
                  <a:cubicBezTo>
                    <a:pt x="184" y="233"/>
                    <a:pt x="194" y="238"/>
                    <a:pt x="202" y="245"/>
                  </a:cubicBezTo>
                  <a:cubicBezTo>
                    <a:pt x="209" y="251"/>
                    <a:pt x="211" y="262"/>
                    <a:pt x="220" y="264"/>
                  </a:cubicBezTo>
                  <a:cubicBezTo>
                    <a:pt x="234" y="267"/>
                    <a:pt x="266" y="242"/>
                    <a:pt x="275" y="236"/>
                  </a:cubicBezTo>
                  <a:cubicBezTo>
                    <a:pt x="278" y="227"/>
                    <a:pt x="291" y="216"/>
                    <a:pt x="284" y="209"/>
                  </a:cubicBezTo>
                  <a:cubicBezTo>
                    <a:pt x="270" y="195"/>
                    <a:pt x="229" y="190"/>
                    <a:pt x="229" y="190"/>
                  </a:cubicBezTo>
                  <a:cubicBezTo>
                    <a:pt x="211" y="246"/>
                    <a:pt x="233" y="310"/>
                    <a:pt x="211" y="364"/>
                  </a:cubicBezTo>
                  <a:cubicBezTo>
                    <a:pt x="205" y="378"/>
                    <a:pt x="180" y="358"/>
                    <a:pt x="165" y="355"/>
                  </a:cubicBezTo>
                  <a:cubicBezTo>
                    <a:pt x="145" y="272"/>
                    <a:pt x="155" y="306"/>
                    <a:pt x="138" y="254"/>
                  </a:cubicBezTo>
                  <a:cubicBezTo>
                    <a:pt x="160" y="221"/>
                    <a:pt x="192" y="193"/>
                    <a:pt x="229" y="181"/>
                  </a:cubicBezTo>
                  <a:cubicBezTo>
                    <a:pt x="220" y="175"/>
                    <a:pt x="212" y="160"/>
                    <a:pt x="202" y="163"/>
                  </a:cubicBezTo>
                  <a:cubicBezTo>
                    <a:pt x="193" y="165"/>
                    <a:pt x="197" y="181"/>
                    <a:pt x="193" y="190"/>
                  </a:cubicBezTo>
                  <a:cubicBezTo>
                    <a:pt x="153" y="272"/>
                    <a:pt x="193" y="168"/>
                    <a:pt x="165" y="245"/>
                  </a:cubicBezTo>
                  <a:cubicBezTo>
                    <a:pt x="176" y="297"/>
                    <a:pt x="181" y="302"/>
                    <a:pt x="229" y="318"/>
                  </a:cubicBezTo>
                  <a:cubicBezTo>
                    <a:pt x="255" y="392"/>
                    <a:pt x="211" y="372"/>
                    <a:pt x="156" y="364"/>
                  </a:cubicBezTo>
                  <a:cubicBezTo>
                    <a:pt x="150" y="355"/>
                    <a:pt x="145" y="346"/>
                    <a:pt x="138" y="337"/>
                  </a:cubicBezTo>
                  <a:cubicBezTo>
                    <a:pt x="133" y="330"/>
                    <a:pt x="121" y="327"/>
                    <a:pt x="120" y="318"/>
                  </a:cubicBezTo>
                  <a:cubicBezTo>
                    <a:pt x="110" y="199"/>
                    <a:pt x="143" y="221"/>
                    <a:pt x="220" y="181"/>
                  </a:cubicBezTo>
                  <a:cubicBezTo>
                    <a:pt x="223" y="172"/>
                    <a:pt x="238" y="157"/>
                    <a:pt x="229" y="154"/>
                  </a:cubicBezTo>
                  <a:cubicBezTo>
                    <a:pt x="200" y="144"/>
                    <a:pt x="186" y="188"/>
                    <a:pt x="175" y="200"/>
                  </a:cubicBezTo>
                  <a:cubicBezTo>
                    <a:pt x="132" y="248"/>
                    <a:pt x="99" y="270"/>
                    <a:pt x="74" y="328"/>
                  </a:cubicBezTo>
                  <a:cubicBezTo>
                    <a:pt x="66" y="345"/>
                    <a:pt x="62" y="364"/>
                    <a:pt x="56" y="382"/>
                  </a:cubicBezTo>
                  <a:cubicBezTo>
                    <a:pt x="53" y="391"/>
                    <a:pt x="47" y="410"/>
                    <a:pt x="47" y="410"/>
                  </a:cubicBezTo>
                  <a:cubicBezTo>
                    <a:pt x="52" y="413"/>
                    <a:pt x="90" y="442"/>
                    <a:pt x="101" y="437"/>
                  </a:cubicBezTo>
                  <a:cubicBezTo>
                    <a:pt x="110" y="433"/>
                    <a:pt x="108" y="419"/>
                    <a:pt x="111" y="410"/>
                  </a:cubicBezTo>
                  <a:cubicBezTo>
                    <a:pt x="108" y="392"/>
                    <a:pt x="105" y="373"/>
                    <a:pt x="101" y="355"/>
                  </a:cubicBezTo>
                  <a:cubicBezTo>
                    <a:pt x="99" y="346"/>
                    <a:pt x="90" y="337"/>
                    <a:pt x="92" y="328"/>
                  </a:cubicBezTo>
                  <a:cubicBezTo>
                    <a:pt x="94" y="319"/>
                    <a:pt x="105" y="315"/>
                    <a:pt x="111" y="309"/>
                  </a:cubicBezTo>
                  <a:cubicBezTo>
                    <a:pt x="157" y="312"/>
                    <a:pt x="209" y="294"/>
                    <a:pt x="248" y="318"/>
                  </a:cubicBezTo>
                  <a:cubicBezTo>
                    <a:pt x="267" y="330"/>
                    <a:pt x="242" y="364"/>
                    <a:pt x="229" y="382"/>
                  </a:cubicBezTo>
                  <a:cubicBezTo>
                    <a:pt x="212" y="405"/>
                    <a:pt x="175" y="396"/>
                    <a:pt x="147" y="401"/>
                  </a:cubicBezTo>
                  <a:cubicBezTo>
                    <a:pt x="138" y="398"/>
                    <a:pt x="123" y="401"/>
                    <a:pt x="120" y="392"/>
                  </a:cubicBezTo>
                  <a:cubicBezTo>
                    <a:pt x="117" y="384"/>
                    <a:pt x="131" y="379"/>
                    <a:pt x="138" y="373"/>
                  </a:cubicBezTo>
                  <a:cubicBezTo>
                    <a:pt x="172" y="344"/>
                    <a:pt x="208" y="331"/>
                    <a:pt x="239" y="300"/>
                  </a:cubicBezTo>
                  <a:cubicBezTo>
                    <a:pt x="253" y="258"/>
                    <a:pt x="246" y="224"/>
                    <a:pt x="202" y="209"/>
                  </a:cubicBezTo>
                  <a:cubicBezTo>
                    <a:pt x="177" y="191"/>
                    <a:pt x="155" y="171"/>
                    <a:pt x="129" y="154"/>
                  </a:cubicBezTo>
                  <a:cubicBezTo>
                    <a:pt x="132" y="114"/>
                    <a:pt x="118" y="69"/>
                    <a:pt x="138" y="35"/>
                  </a:cubicBezTo>
                  <a:cubicBezTo>
                    <a:pt x="147" y="19"/>
                    <a:pt x="175" y="38"/>
                    <a:pt x="193" y="44"/>
                  </a:cubicBezTo>
                  <a:cubicBezTo>
                    <a:pt x="252" y="63"/>
                    <a:pt x="270" y="141"/>
                    <a:pt x="312" y="181"/>
                  </a:cubicBezTo>
                  <a:cubicBezTo>
                    <a:pt x="347" y="146"/>
                    <a:pt x="351" y="138"/>
                    <a:pt x="339" y="90"/>
                  </a:cubicBezTo>
                  <a:cubicBezTo>
                    <a:pt x="336" y="99"/>
                    <a:pt x="337" y="110"/>
                    <a:pt x="330" y="117"/>
                  </a:cubicBezTo>
                  <a:cubicBezTo>
                    <a:pt x="323" y="124"/>
                    <a:pt x="312" y="122"/>
                    <a:pt x="303" y="126"/>
                  </a:cubicBezTo>
                  <a:cubicBezTo>
                    <a:pt x="248" y="151"/>
                    <a:pt x="219" y="164"/>
                    <a:pt x="165" y="181"/>
                  </a:cubicBezTo>
                  <a:cubicBezTo>
                    <a:pt x="159" y="172"/>
                    <a:pt x="155" y="162"/>
                    <a:pt x="147" y="154"/>
                  </a:cubicBezTo>
                  <a:cubicBezTo>
                    <a:pt x="136" y="143"/>
                    <a:pt x="111" y="141"/>
                    <a:pt x="111" y="126"/>
                  </a:cubicBezTo>
                  <a:cubicBezTo>
                    <a:pt x="111" y="114"/>
                    <a:pt x="179" y="100"/>
                    <a:pt x="184" y="99"/>
                  </a:cubicBezTo>
                  <a:cubicBezTo>
                    <a:pt x="214" y="102"/>
                    <a:pt x="245" y="108"/>
                    <a:pt x="275" y="108"/>
                  </a:cubicBezTo>
                  <a:cubicBezTo>
                    <a:pt x="285" y="108"/>
                    <a:pt x="304" y="89"/>
                    <a:pt x="303" y="99"/>
                  </a:cubicBezTo>
                  <a:cubicBezTo>
                    <a:pt x="299" y="126"/>
                    <a:pt x="266" y="172"/>
                    <a:pt x="266" y="172"/>
                  </a:cubicBezTo>
                  <a:cubicBezTo>
                    <a:pt x="253" y="226"/>
                    <a:pt x="262" y="275"/>
                    <a:pt x="275" y="328"/>
                  </a:cubicBezTo>
                  <a:cubicBezTo>
                    <a:pt x="272" y="352"/>
                    <a:pt x="282" y="382"/>
                    <a:pt x="266" y="401"/>
                  </a:cubicBezTo>
                  <a:cubicBezTo>
                    <a:pt x="257" y="412"/>
                    <a:pt x="239" y="392"/>
                    <a:pt x="229" y="382"/>
                  </a:cubicBezTo>
                  <a:cubicBezTo>
                    <a:pt x="165" y="317"/>
                    <a:pt x="148" y="237"/>
                    <a:pt x="120" y="154"/>
                  </a:cubicBezTo>
                  <a:cubicBezTo>
                    <a:pt x="110" y="65"/>
                    <a:pt x="135" y="85"/>
                    <a:pt x="92" y="62"/>
                  </a:cubicBezTo>
                </a:path>
              </a:pathLst>
            </a:custGeom>
            <a:noFill/>
            <a:ln w="28575">
              <a:solidFill>
                <a:srgbClr val="CC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34" name="Rectangle 75"/>
          <p:cNvSpPr>
            <a:spLocks noGrp="1" noChangeArrowheads="1"/>
          </p:cNvSpPr>
          <p:nvPr>
            <p:ph type="title"/>
          </p:nvPr>
        </p:nvSpPr>
        <p:spPr>
          <a:xfrm>
            <a:off x="447675" y="0"/>
            <a:ext cx="8229600" cy="1143000"/>
          </a:xfrm>
        </p:spPr>
        <p:txBody>
          <a:bodyPr/>
          <a:lstStyle/>
          <a:p>
            <a:pPr eaLnBrk="1" hangingPunct="1"/>
            <a:r>
              <a:rPr lang="en-US" b="1" smtClean="0">
                <a:solidFill>
                  <a:srgbClr val="00CC99"/>
                </a:solidFill>
                <a:cs typeface="Times New Roman" panose="02020603050405020304" pitchFamily="18" charset="0"/>
              </a:rPr>
              <a:t>ORGAN MASSES FOR THE AVERAGE HUMAN</a:t>
            </a:r>
          </a:p>
        </p:txBody>
      </p:sp>
      <p:grpSp>
        <p:nvGrpSpPr>
          <p:cNvPr id="12" name="Group 55"/>
          <p:cNvGrpSpPr>
            <a:grpSpLocks/>
          </p:cNvGrpSpPr>
          <p:nvPr/>
        </p:nvGrpSpPr>
        <p:grpSpPr bwMode="auto">
          <a:xfrm>
            <a:off x="322263" y="908050"/>
            <a:ext cx="7729537" cy="5630863"/>
            <a:chOff x="321690" y="908050"/>
            <a:chExt cx="7730110" cy="5630863"/>
          </a:xfrm>
        </p:grpSpPr>
        <p:grpSp>
          <p:nvGrpSpPr>
            <p:cNvPr id="1036" name="Group 60"/>
            <p:cNvGrpSpPr>
              <a:grpSpLocks/>
            </p:cNvGrpSpPr>
            <p:nvPr/>
          </p:nvGrpSpPr>
          <p:grpSpPr bwMode="auto">
            <a:xfrm>
              <a:off x="1527175" y="908050"/>
              <a:ext cx="6524625" cy="5630863"/>
              <a:chOff x="836" y="518"/>
              <a:chExt cx="4110" cy="3547"/>
            </a:xfrm>
          </p:grpSpPr>
          <p:grpSp>
            <p:nvGrpSpPr>
              <p:cNvPr id="1039" name="Group 13"/>
              <p:cNvGrpSpPr>
                <a:grpSpLocks/>
              </p:cNvGrpSpPr>
              <p:nvPr/>
            </p:nvGrpSpPr>
            <p:grpSpPr bwMode="auto">
              <a:xfrm>
                <a:off x="1536" y="518"/>
                <a:ext cx="2538" cy="3547"/>
                <a:chOff x="1590" y="518"/>
                <a:chExt cx="2538" cy="3547"/>
              </a:xfrm>
            </p:grpSpPr>
            <p:sp>
              <p:nvSpPr>
                <p:cNvPr id="1042" name="Rectangle 14"/>
                <p:cNvSpPr>
                  <a:spLocks noChangeArrowheads="1"/>
                </p:cNvSpPr>
                <p:nvPr/>
              </p:nvSpPr>
              <p:spPr bwMode="auto">
                <a:xfrm>
                  <a:off x="3168" y="3804"/>
                  <a:ext cx="960" cy="240"/>
                </a:xfrm>
                <a:prstGeom prst="rect">
                  <a:avLst/>
                </a:prstGeom>
                <a:solidFill>
                  <a:srgbClr val="FF0000"/>
                </a:solidFill>
                <a:ln w="9525">
                  <a:solidFill>
                    <a:schemeClr val="tx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solidFill>
                      <a:schemeClr val="bg1"/>
                    </a:solidFill>
                  </a:endParaRPr>
                </a:p>
              </p:txBody>
            </p:sp>
            <p:sp>
              <p:nvSpPr>
                <p:cNvPr id="1043" name="Rectangle 15"/>
                <p:cNvSpPr>
                  <a:spLocks noChangeArrowheads="1"/>
                </p:cNvSpPr>
                <p:nvPr/>
              </p:nvSpPr>
              <p:spPr bwMode="auto">
                <a:xfrm>
                  <a:off x="1590" y="3852"/>
                  <a:ext cx="960" cy="192"/>
                </a:xfrm>
                <a:prstGeom prst="rect">
                  <a:avLst/>
                </a:prstGeom>
                <a:solidFill>
                  <a:srgbClr val="FF0000"/>
                </a:solidFill>
                <a:ln w="9525">
                  <a:solidFill>
                    <a:schemeClr val="tx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solidFill>
                      <a:schemeClr val="bg1"/>
                    </a:solidFill>
                  </a:endParaRPr>
                </a:p>
              </p:txBody>
            </p:sp>
            <p:sp>
              <p:nvSpPr>
                <p:cNvPr id="1044" name="Text Box 16"/>
                <p:cNvSpPr txBox="1">
                  <a:spLocks noChangeArrowheads="1"/>
                </p:cNvSpPr>
                <p:nvPr/>
              </p:nvSpPr>
              <p:spPr bwMode="auto">
                <a:xfrm>
                  <a:off x="1873" y="3852"/>
                  <a:ext cx="44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600">
                      <a:solidFill>
                        <a:schemeClr val="bg1"/>
                      </a:solidFill>
                    </a:rPr>
                    <a:t>Heart</a:t>
                  </a:r>
                </a:p>
              </p:txBody>
            </p:sp>
            <p:sp>
              <p:nvSpPr>
                <p:cNvPr id="1045" name="Text Box 17"/>
                <p:cNvSpPr txBox="1">
                  <a:spLocks noChangeArrowheads="1"/>
                </p:cNvSpPr>
                <p:nvPr/>
              </p:nvSpPr>
              <p:spPr bwMode="auto">
                <a:xfrm>
                  <a:off x="3451" y="3832"/>
                  <a:ext cx="44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600">
                      <a:solidFill>
                        <a:schemeClr val="bg1"/>
                      </a:solidFill>
                    </a:rPr>
                    <a:t>Heart</a:t>
                  </a:r>
                </a:p>
              </p:txBody>
            </p:sp>
            <p:sp>
              <p:nvSpPr>
                <p:cNvPr id="1046" name="Text Box 18"/>
                <p:cNvSpPr txBox="1">
                  <a:spLocks noChangeArrowheads="1"/>
                </p:cNvSpPr>
                <p:nvPr/>
              </p:nvSpPr>
              <p:spPr bwMode="auto">
                <a:xfrm>
                  <a:off x="1604" y="518"/>
                  <a:ext cx="9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2400" b="0">
                      <a:solidFill>
                        <a:schemeClr val="bg1"/>
                      </a:solidFill>
                    </a:rPr>
                    <a:t>Expected</a:t>
                  </a:r>
                </a:p>
              </p:txBody>
            </p:sp>
            <p:sp>
              <p:nvSpPr>
                <p:cNvPr id="1047" name="Text Box 19"/>
                <p:cNvSpPr txBox="1">
                  <a:spLocks noChangeArrowheads="1"/>
                </p:cNvSpPr>
                <p:nvPr/>
              </p:nvSpPr>
              <p:spPr bwMode="auto">
                <a:xfrm>
                  <a:off x="3166" y="524"/>
                  <a:ext cx="95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2400" b="0">
                      <a:solidFill>
                        <a:schemeClr val="bg1"/>
                      </a:solidFill>
                    </a:rPr>
                    <a:t>Observed</a:t>
                  </a:r>
                </a:p>
              </p:txBody>
            </p:sp>
          </p:grpSp>
          <p:sp>
            <p:nvSpPr>
              <p:cNvPr id="1040" name="AutoShape 40"/>
              <p:cNvSpPr>
                <a:spLocks noChangeArrowheads="1"/>
              </p:cNvSpPr>
              <p:nvPr/>
            </p:nvSpPr>
            <p:spPr bwMode="auto">
              <a:xfrm>
                <a:off x="4828" y="1901"/>
                <a:ext cx="118" cy="11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125 w 21600"/>
                  <a:gd name="T13" fmla="*/ 2360 h 21600"/>
                  <a:gd name="T14" fmla="*/ 16475 w 21600"/>
                  <a:gd name="T15" fmla="*/ 13613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wrap="none" anchor="ctr"/>
              <a:lstStyle/>
              <a:p>
                <a:endParaRPr lang="en-US"/>
              </a:p>
            </p:txBody>
          </p:sp>
          <p:sp>
            <p:nvSpPr>
              <p:cNvPr id="1041" name="AutoShape 45"/>
              <p:cNvSpPr>
                <a:spLocks noChangeArrowheads="1"/>
              </p:cNvSpPr>
              <p:nvPr/>
            </p:nvSpPr>
            <p:spPr bwMode="auto">
              <a:xfrm>
                <a:off x="836" y="2939"/>
                <a:ext cx="118" cy="11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125 w 21600"/>
                  <a:gd name="T13" fmla="*/ 2360 h 21600"/>
                  <a:gd name="T14" fmla="*/ 16475 w 21600"/>
                  <a:gd name="T15" fmla="*/ 13613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wrap="none" anchor="ctr"/>
              <a:lstStyle/>
              <a:p>
                <a:endParaRPr lang="en-US"/>
              </a:p>
            </p:txBody>
          </p:sp>
        </p:grpSp>
        <p:cxnSp>
          <p:nvCxnSpPr>
            <p:cNvPr id="1037" name="Straight Connector 53"/>
            <p:cNvCxnSpPr>
              <a:cxnSpLocks noChangeShapeType="1"/>
            </p:cNvCxnSpPr>
            <p:nvPr/>
          </p:nvCxnSpPr>
          <p:spPr bwMode="auto">
            <a:xfrm flipH="1">
              <a:off x="1230086" y="1513114"/>
              <a:ext cx="1001485" cy="0"/>
            </a:xfrm>
            <a:prstGeom prst="line">
              <a:avLst/>
            </a:prstGeom>
            <a:noFill/>
            <a:ln w="28575" algn="ctr">
              <a:solidFill>
                <a:schemeClr val="bg1"/>
              </a:solidFill>
              <a:round/>
              <a:headEnd/>
              <a:tailEnd/>
            </a:ln>
            <a:extLst>
              <a:ext uri="{909E8E84-426E-40DD-AFC4-6F175D3DCCD1}">
                <a14:hiddenFill xmlns:a14="http://schemas.microsoft.com/office/drawing/2010/main">
                  <a:noFill/>
                </a14:hiddenFill>
              </a:ext>
            </a:extLst>
          </p:spPr>
        </p:cxnSp>
        <p:sp>
          <p:nvSpPr>
            <p:cNvPr id="1038" name="TextBox 54"/>
            <p:cNvSpPr txBox="1">
              <a:spLocks noChangeArrowheads="1"/>
            </p:cNvSpPr>
            <p:nvPr/>
          </p:nvSpPr>
          <p:spPr bwMode="auto">
            <a:xfrm>
              <a:off x="321690" y="1295401"/>
              <a:ext cx="5758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100%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47675" y="61913"/>
            <a:ext cx="8229600" cy="706437"/>
          </a:xfrm>
        </p:spPr>
        <p:txBody>
          <a:bodyPr>
            <a:spAutoFit/>
          </a:bodyPr>
          <a:lstStyle/>
          <a:p>
            <a:pPr eaLnBrk="1" hangingPunct="1">
              <a:defRPr/>
            </a:pPr>
            <a:r>
              <a:rPr lang="en-US" b="1" kern="1200" dirty="0" smtClean="0">
                <a:solidFill>
                  <a:srgbClr val="00CC99"/>
                </a:solidFill>
                <a:ea typeface="+mn-ea"/>
                <a:cs typeface="Times New Roman" pitchFamily="18" charset="0"/>
              </a:rPr>
              <a:t>GROWTH LAW IN THE CONTEXT OF FINITE METABOLIC SUPPLY AND DEMAND</a:t>
            </a:r>
          </a:p>
        </p:txBody>
      </p:sp>
      <p:pic>
        <p:nvPicPr>
          <p:cNvPr id="17411" name="Picture 9" descr="Girl collecting wax during Semana Santa in Sevi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1430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1"/>
          <p:cNvGrpSpPr>
            <a:grpSpLocks/>
          </p:cNvGrpSpPr>
          <p:nvPr/>
        </p:nvGrpSpPr>
        <p:grpSpPr bwMode="auto">
          <a:xfrm>
            <a:off x="0" y="3100388"/>
            <a:ext cx="3306763" cy="787400"/>
            <a:chOff x="2318" y="2596"/>
            <a:chExt cx="2083" cy="496"/>
          </a:xfrm>
        </p:grpSpPr>
        <p:sp>
          <p:nvSpPr>
            <p:cNvPr id="32783" name="Text Box 15"/>
            <p:cNvSpPr txBox="1">
              <a:spLocks noChangeArrowheads="1"/>
            </p:cNvSpPr>
            <p:nvPr/>
          </p:nvSpPr>
          <p:spPr bwMode="auto">
            <a:xfrm>
              <a:off x="3346" y="2596"/>
              <a:ext cx="720" cy="194"/>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buFont typeface="Wingdings" pitchFamily="2" charset="2"/>
                <a:buChar char="ü"/>
                <a:defRPr/>
              </a:pPr>
              <a:r>
                <a:rPr lang="en-US" sz="1400" dirty="0">
                  <a:solidFill>
                    <a:srgbClr val="008080"/>
                  </a:solidFill>
                  <a:effectLst>
                    <a:outerShdw blurRad="38100" dist="38100" dir="2700000" algn="tl">
                      <a:srgbClr val="FFFFFF"/>
                    </a:outerShdw>
                  </a:effectLst>
                </a:rPr>
                <a:t>GROWTH</a:t>
              </a:r>
            </a:p>
          </p:txBody>
        </p:sp>
        <p:sp>
          <p:nvSpPr>
            <p:cNvPr id="32784" name="Text Box 16"/>
            <p:cNvSpPr txBox="1">
              <a:spLocks noChangeArrowheads="1"/>
            </p:cNvSpPr>
            <p:nvPr/>
          </p:nvSpPr>
          <p:spPr bwMode="auto">
            <a:xfrm>
              <a:off x="3360" y="2746"/>
              <a:ext cx="1041" cy="194"/>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buFont typeface="Wingdings" pitchFamily="2" charset="2"/>
                <a:buChar char="ü"/>
                <a:defRPr/>
              </a:pPr>
              <a:r>
                <a:rPr lang="en-US" sz="1400" dirty="0">
                  <a:solidFill>
                    <a:srgbClr val="008080"/>
                  </a:solidFill>
                  <a:effectLst>
                    <a:outerShdw blurRad="38100" dist="38100" dir="2700000" algn="tl">
                      <a:srgbClr val="FFFFFF"/>
                    </a:outerShdw>
                  </a:effectLst>
                </a:rPr>
                <a:t>MAINTENANCE</a:t>
              </a:r>
            </a:p>
          </p:txBody>
        </p:sp>
        <p:sp>
          <p:nvSpPr>
            <p:cNvPr id="32785" name="Text Box 17"/>
            <p:cNvSpPr txBox="1">
              <a:spLocks noChangeArrowheads="1"/>
            </p:cNvSpPr>
            <p:nvPr/>
          </p:nvSpPr>
          <p:spPr bwMode="auto">
            <a:xfrm>
              <a:off x="3369" y="2898"/>
              <a:ext cx="720" cy="194"/>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buFont typeface="Wingdings" pitchFamily="2" charset="2"/>
                <a:buChar char="ü"/>
                <a:defRPr/>
              </a:pPr>
              <a:r>
                <a:rPr lang="en-US" sz="1400" dirty="0">
                  <a:solidFill>
                    <a:srgbClr val="008080"/>
                  </a:solidFill>
                  <a:effectLst>
                    <a:outerShdw blurRad="38100" dist="38100" dir="2700000" algn="tl">
                      <a:srgbClr val="FFFFFF"/>
                    </a:outerShdw>
                  </a:effectLst>
                </a:rPr>
                <a:t>ACTIVITY</a:t>
              </a:r>
            </a:p>
          </p:txBody>
        </p:sp>
        <p:sp>
          <p:nvSpPr>
            <p:cNvPr id="32786" name="Text Box 18"/>
            <p:cNvSpPr txBox="1">
              <a:spLocks noChangeArrowheads="1"/>
            </p:cNvSpPr>
            <p:nvPr/>
          </p:nvSpPr>
          <p:spPr bwMode="auto">
            <a:xfrm>
              <a:off x="2318" y="2607"/>
              <a:ext cx="1071" cy="46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1400" dirty="0">
                  <a:solidFill>
                    <a:srgbClr val="008080"/>
                  </a:solidFill>
                  <a:effectLst>
                    <a:outerShdw blurRad="38100" dist="38100" dir="2700000" algn="tl">
                      <a:srgbClr val="FFFFFF"/>
                    </a:outerShdw>
                  </a:effectLst>
                </a:rPr>
                <a:t>AS A YOUNG</a:t>
              </a:r>
            </a:p>
            <a:p>
              <a:pPr>
                <a:defRPr/>
              </a:pPr>
              <a:r>
                <a:rPr lang="en-US" sz="1400" dirty="0">
                  <a:solidFill>
                    <a:srgbClr val="008080"/>
                  </a:solidFill>
                  <a:effectLst>
                    <a:outerShdw blurRad="38100" dist="38100" dir="2700000" algn="tl">
                      <a:srgbClr val="FFFFFF"/>
                    </a:outerShdw>
                  </a:effectLst>
                </a:rPr>
                <a:t>GIRL SHE NEEDS</a:t>
              </a:r>
            </a:p>
            <a:p>
              <a:pPr>
                <a:defRPr/>
              </a:pPr>
              <a:r>
                <a:rPr lang="en-US" sz="1400" dirty="0">
                  <a:solidFill>
                    <a:srgbClr val="008080"/>
                  </a:solidFill>
                  <a:effectLst>
                    <a:outerShdw blurRad="38100" dist="38100" dir="2700000" algn="tl">
                      <a:srgbClr val="FFFFFF"/>
                    </a:outerShdw>
                  </a:effectLst>
                </a:rPr>
                <a:t>ENERGY FOR</a:t>
              </a:r>
            </a:p>
          </p:txBody>
        </p:sp>
      </p:grpSp>
      <p:grpSp>
        <p:nvGrpSpPr>
          <p:cNvPr id="3" name="Group 32"/>
          <p:cNvGrpSpPr>
            <a:grpSpLocks/>
          </p:cNvGrpSpPr>
          <p:nvPr/>
        </p:nvGrpSpPr>
        <p:grpSpPr bwMode="auto">
          <a:xfrm>
            <a:off x="2946400" y="4419600"/>
            <a:ext cx="3221038" cy="738188"/>
            <a:chOff x="2318" y="1023"/>
            <a:chExt cx="2029" cy="465"/>
          </a:xfrm>
        </p:grpSpPr>
        <p:sp>
          <p:nvSpPr>
            <p:cNvPr id="32790" name="Text Box 22"/>
            <p:cNvSpPr txBox="1">
              <a:spLocks noChangeArrowheads="1"/>
            </p:cNvSpPr>
            <p:nvPr/>
          </p:nvSpPr>
          <p:spPr bwMode="auto">
            <a:xfrm>
              <a:off x="3306" y="1128"/>
              <a:ext cx="1041" cy="194"/>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buFont typeface="Wingdings" pitchFamily="2" charset="2"/>
                <a:buChar char="ü"/>
                <a:defRPr/>
              </a:pPr>
              <a:r>
                <a:rPr lang="en-US" sz="1400" dirty="0">
                  <a:solidFill>
                    <a:srgbClr val="FFFF00"/>
                  </a:solidFill>
                  <a:effectLst>
                    <a:outerShdw blurRad="38100" dist="38100" dir="2700000" algn="tl">
                      <a:srgbClr val="FFFFFF"/>
                    </a:outerShdw>
                  </a:effectLst>
                </a:rPr>
                <a:t>MAINTENANCE</a:t>
              </a:r>
            </a:p>
          </p:txBody>
        </p:sp>
        <p:sp>
          <p:nvSpPr>
            <p:cNvPr id="32791" name="Text Box 23"/>
            <p:cNvSpPr txBox="1">
              <a:spLocks noChangeArrowheads="1"/>
            </p:cNvSpPr>
            <p:nvPr/>
          </p:nvSpPr>
          <p:spPr bwMode="auto">
            <a:xfrm>
              <a:off x="3315" y="1280"/>
              <a:ext cx="720" cy="194"/>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buFont typeface="Wingdings" pitchFamily="2" charset="2"/>
                <a:buChar char="ü"/>
                <a:defRPr/>
              </a:pPr>
              <a:r>
                <a:rPr lang="en-US" sz="1400" dirty="0">
                  <a:solidFill>
                    <a:srgbClr val="FFFF00"/>
                  </a:solidFill>
                  <a:effectLst>
                    <a:outerShdw blurRad="38100" dist="38100" dir="2700000" algn="tl">
                      <a:srgbClr val="FFFFFF"/>
                    </a:outerShdw>
                  </a:effectLst>
                </a:rPr>
                <a:t>ACTIVITY</a:t>
              </a:r>
            </a:p>
          </p:txBody>
        </p:sp>
        <p:sp>
          <p:nvSpPr>
            <p:cNvPr id="32792" name="Text Box 24"/>
            <p:cNvSpPr txBox="1">
              <a:spLocks noChangeArrowheads="1"/>
            </p:cNvSpPr>
            <p:nvPr/>
          </p:nvSpPr>
          <p:spPr bwMode="auto">
            <a:xfrm>
              <a:off x="2318" y="1023"/>
              <a:ext cx="940" cy="46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1400" dirty="0">
                  <a:solidFill>
                    <a:srgbClr val="FFFF00"/>
                  </a:solidFill>
                  <a:effectLst>
                    <a:outerShdw blurRad="38100" dist="38100" dir="2700000" algn="tl">
                      <a:srgbClr val="FFFFFF"/>
                    </a:outerShdw>
                  </a:effectLst>
                </a:rPr>
                <a:t>WHEN GROWN</a:t>
              </a:r>
            </a:p>
            <a:p>
              <a:pPr>
                <a:defRPr/>
              </a:pPr>
              <a:r>
                <a:rPr lang="en-US" sz="1400" dirty="0">
                  <a:solidFill>
                    <a:srgbClr val="FFFF00"/>
                  </a:solidFill>
                  <a:effectLst>
                    <a:outerShdw blurRad="38100" dist="38100" dir="2700000" algn="tl">
                      <a:srgbClr val="FFFFFF"/>
                    </a:outerShdw>
                  </a:effectLst>
                </a:rPr>
                <a:t>SHE NEEDS</a:t>
              </a:r>
            </a:p>
            <a:p>
              <a:pPr>
                <a:defRPr/>
              </a:pPr>
              <a:r>
                <a:rPr lang="en-US" sz="1400" dirty="0">
                  <a:solidFill>
                    <a:srgbClr val="FFFF00"/>
                  </a:solidFill>
                  <a:effectLst>
                    <a:outerShdw blurRad="38100" dist="38100" dir="2700000" algn="tl">
                      <a:srgbClr val="FFFFFF"/>
                    </a:outerShdw>
                  </a:effectLst>
                </a:rPr>
                <a:t>ENERGY FOR</a:t>
              </a:r>
            </a:p>
          </p:txBody>
        </p:sp>
      </p:grpSp>
      <p:grpSp>
        <p:nvGrpSpPr>
          <p:cNvPr id="4" name="Group 33"/>
          <p:cNvGrpSpPr>
            <a:grpSpLocks/>
          </p:cNvGrpSpPr>
          <p:nvPr/>
        </p:nvGrpSpPr>
        <p:grpSpPr bwMode="auto">
          <a:xfrm>
            <a:off x="5568950" y="3179763"/>
            <a:ext cx="3321050" cy="785812"/>
            <a:chOff x="286" y="1675"/>
            <a:chExt cx="2092" cy="495"/>
          </a:xfrm>
        </p:grpSpPr>
        <p:sp>
          <p:nvSpPr>
            <p:cNvPr id="32793" name="Text Box 25"/>
            <p:cNvSpPr txBox="1">
              <a:spLocks noChangeArrowheads="1"/>
            </p:cNvSpPr>
            <p:nvPr/>
          </p:nvSpPr>
          <p:spPr bwMode="auto">
            <a:xfrm>
              <a:off x="1254" y="1824"/>
              <a:ext cx="1041" cy="194"/>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buFont typeface="Wingdings" pitchFamily="2" charset="2"/>
                <a:buChar char="ü"/>
                <a:defRPr/>
              </a:pPr>
              <a:r>
                <a:rPr lang="en-US" sz="1400" dirty="0">
                  <a:solidFill>
                    <a:srgbClr val="FF0000"/>
                  </a:solidFill>
                  <a:effectLst>
                    <a:outerShdw blurRad="38100" dist="38100" dir="2700000" algn="tl">
                      <a:srgbClr val="FFFFFF"/>
                    </a:outerShdw>
                  </a:effectLst>
                </a:rPr>
                <a:t>MAINTENANCE</a:t>
              </a:r>
            </a:p>
          </p:txBody>
        </p:sp>
        <p:sp>
          <p:nvSpPr>
            <p:cNvPr id="32794" name="Text Box 26"/>
            <p:cNvSpPr txBox="1">
              <a:spLocks noChangeArrowheads="1"/>
            </p:cNvSpPr>
            <p:nvPr/>
          </p:nvSpPr>
          <p:spPr bwMode="auto">
            <a:xfrm>
              <a:off x="1263" y="1976"/>
              <a:ext cx="720" cy="194"/>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buFont typeface="Wingdings" pitchFamily="2" charset="2"/>
                <a:buChar char="ü"/>
                <a:defRPr/>
              </a:pPr>
              <a:r>
                <a:rPr lang="en-US" sz="1400" dirty="0">
                  <a:solidFill>
                    <a:srgbClr val="FF0000"/>
                  </a:solidFill>
                  <a:effectLst>
                    <a:outerShdw blurRad="38100" dist="38100" dir="2700000" algn="tl">
                      <a:srgbClr val="FFFFFF"/>
                    </a:outerShdw>
                  </a:effectLst>
                </a:rPr>
                <a:t>ACTIVITY</a:t>
              </a:r>
            </a:p>
          </p:txBody>
        </p:sp>
        <p:sp>
          <p:nvSpPr>
            <p:cNvPr id="32795" name="Text Box 27"/>
            <p:cNvSpPr txBox="1">
              <a:spLocks noChangeArrowheads="1"/>
            </p:cNvSpPr>
            <p:nvPr/>
          </p:nvSpPr>
          <p:spPr bwMode="auto">
            <a:xfrm>
              <a:off x="286" y="1679"/>
              <a:ext cx="939" cy="465"/>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sz="1400" dirty="0">
                  <a:solidFill>
                    <a:srgbClr val="FF0000"/>
                  </a:solidFill>
                  <a:effectLst>
                    <a:outerShdw blurRad="38100" dist="38100" dir="2700000" algn="tl">
                      <a:srgbClr val="FFFFFF"/>
                    </a:outerShdw>
                  </a:effectLst>
                </a:rPr>
                <a:t>AS A MOTHER  SHE NEEDS ENERGY FOR</a:t>
              </a:r>
            </a:p>
          </p:txBody>
        </p:sp>
        <p:sp>
          <p:nvSpPr>
            <p:cNvPr id="32796" name="Text Box 28"/>
            <p:cNvSpPr txBox="1">
              <a:spLocks noChangeArrowheads="1"/>
            </p:cNvSpPr>
            <p:nvPr/>
          </p:nvSpPr>
          <p:spPr bwMode="auto">
            <a:xfrm>
              <a:off x="1255" y="1675"/>
              <a:ext cx="1123" cy="194"/>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buFont typeface="Wingdings" pitchFamily="2" charset="2"/>
                <a:buChar char="ü"/>
                <a:defRPr/>
              </a:pPr>
              <a:r>
                <a:rPr lang="en-US" sz="1400" dirty="0">
                  <a:solidFill>
                    <a:srgbClr val="FF0000"/>
                  </a:solidFill>
                  <a:effectLst>
                    <a:outerShdw blurRad="38100" dist="38100" dir="2700000" algn="tl">
                      <a:srgbClr val="FFFFFF"/>
                    </a:outerShdw>
                  </a:effectLst>
                </a:rPr>
                <a:t>REPRODCUTION</a:t>
              </a:r>
            </a:p>
          </p:txBody>
        </p:sp>
      </p:grpSp>
      <p:pic>
        <p:nvPicPr>
          <p:cNvPr id="32798" name="Picture 30" descr="CounterrotationArrowCir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7938" y="3275013"/>
            <a:ext cx="12382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34"/>
          <p:cNvSpPr txBox="1">
            <a:spLocks noChangeArrowheads="1"/>
          </p:cNvSpPr>
          <p:nvPr/>
        </p:nvSpPr>
        <p:spPr bwMode="auto">
          <a:xfrm>
            <a:off x="276225" y="6553200"/>
            <a:ext cx="1846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chemeClr val="bg2"/>
                </a:solidFill>
                <a:latin typeface="Times New Roman" panose="02020603050405020304" pitchFamily="18" charset="0"/>
              </a:rPr>
              <a:t>Semana Santa, Seville</a:t>
            </a:r>
          </a:p>
        </p:txBody>
      </p:sp>
      <p:grpSp>
        <p:nvGrpSpPr>
          <p:cNvPr id="5" name="Group 24"/>
          <p:cNvGrpSpPr>
            <a:grpSpLocks/>
          </p:cNvGrpSpPr>
          <p:nvPr/>
        </p:nvGrpSpPr>
        <p:grpSpPr bwMode="auto">
          <a:xfrm>
            <a:off x="1325563" y="2260600"/>
            <a:ext cx="7435850" cy="1246188"/>
            <a:chOff x="1326107" y="2260979"/>
            <a:chExt cx="7435756" cy="1246496"/>
          </a:xfrm>
        </p:grpSpPr>
        <p:sp>
          <p:nvSpPr>
            <p:cNvPr id="17418" name="Freeform 19"/>
            <p:cNvSpPr>
              <a:spLocks/>
            </p:cNvSpPr>
            <p:nvPr/>
          </p:nvSpPr>
          <p:spPr bwMode="auto">
            <a:xfrm>
              <a:off x="2156346" y="2260979"/>
              <a:ext cx="5622878" cy="741528"/>
            </a:xfrm>
            <a:custGeom>
              <a:avLst/>
              <a:gdLst>
                <a:gd name="T0" fmla="*/ 5622878 w 5622878"/>
                <a:gd name="T1" fmla="*/ 741528 h 741528"/>
                <a:gd name="T2" fmla="*/ 2511189 w 5622878"/>
                <a:gd name="T3" fmla="*/ 4549 h 741528"/>
                <a:gd name="T4" fmla="*/ 0 w 5622878"/>
                <a:gd name="T5" fmla="*/ 714233 h 741528"/>
                <a:gd name="T6" fmla="*/ 0 60000 65536"/>
                <a:gd name="T7" fmla="*/ 0 60000 65536"/>
                <a:gd name="T8" fmla="*/ 0 60000 65536"/>
                <a:gd name="T9" fmla="*/ 0 w 5622878"/>
                <a:gd name="T10" fmla="*/ 0 h 741528"/>
                <a:gd name="T11" fmla="*/ 5622878 w 5622878"/>
                <a:gd name="T12" fmla="*/ 741528 h 741528"/>
              </a:gdLst>
              <a:ahLst/>
              <a:cxnLst>
                <a:cxn ang="T6">
                  <a:pos x="T0" y="T1"/>
                </a:cxn>
                <a:cxn ang="T7">
                  <a:pos x="T2" y="T3"/>
                </a:cxn>
                <a:cxn ang="T8">
                  <a:pos x="T4" y="T5"/>
                </a:cxn>
              </a:cxnLst>
              <a:rect l="T9" t="T10" r="T11" b="T12"/>
              <a:pathLst>
                <a:path w="5622878" h="741528">
                  <a:moveTo>
                    <a:pt x="5622878" y="741528"/>
                  </a:moveTo>
                  <a:cubicBezTo>
                    <a:pt x="4535606" y="375313"/>
                    <a:pt x="3448334" y="9098"/>
                    <a:pt x="2511188" y="4549"/>
                  </a:cubicBezTo>
                  <a:cubicBezTo>
                    <a:pt x="1574042" y="0"/>
                    <a:pt x="787021" y="357116"/>
                    <a:pt x="0" y="714233"/>
                  </a:cubicBezTo>
                </a:path>
              </a:pathLst>
            </a:custGeom>
            <a:noFill/>
            <a:ln w="38100" algn="ctr">
              <a:solidFill>
                <a:srgbClr val="FFFF00"/>
              </a:solidFill>
              <a:round/>
              <a:headEnd type="arrow"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9" name="Oval 22"/>
            <p:cNvSpPr>
              <a:spLocks noChangeArrowheads="1"/>
            </p:cNvSpPr>
            <p:nvPr/>
          </p:nvSpPr>
          <p:spPr bwMode="auto">
            <a:xfrm>
              <a:off x="7001301" y="3166281"/>
              <a:ext cx="1760562" cy="341194"/>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17420" name="Oval 23"/>
            <p:cNvSpPr>
              <a:spLocks noChangeArrowheads="1"/>
            </p:cNvSpPr>
            <p:nvPr/>
          </p:nvSpPr>
          <p:spPr bwMode="auto">
            <a:xfrm>
              <a:off x="1326107" y="3086670"/>
              <a:ext cx="1760562" cy="341194"/>
            </a:xfrm>
            <a:prstGeom prst="ellipse">
              <a:avLst/>
            </a:prstGeom>
            <a:noFill/>
            <a:ln w="381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2798"/>
                                        </p:tgtEl>
                                        <p:attrNameLst>
                                          <p:attrName>style.visibility</p:attrName>
                                        </p:attrNameLst>
                                      </p:cBhvr>
                                      <p:to>
                                        <p:strVal val="visible"/>
                                      </p:to>
                                    </p:set>
                                    <p:animEffect transition="in" filter="fade">
                                      <p:cBhvr>
                                        <p:cTn id="22" dur="2000"/>
                                        <p:tgtEl>
                                          <p:spTgt spid="327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10"/>
          <p:cNvGrpSpPr>
            <a:grpSpLocks/>
          </p:cNvGrpSpPr>
          <p:nvPr/>
        </p:nvGrpSpPr>
        <p:grpSpPr bwMode="auto">
          <a:xfrm>
            <a:off x="833438" y="1862138"/>
            <a:ext cx="7834312" cy="4294187"/>
            <a:chOff x="565" y="1265"/>
            <a:chExt cx="4935" cy="2705"/>
          </a:xfrm>
        </p:grpSpPr>
        <p:pic>
          <p:nvPicPr>
            <p:cNvPr id="18439" name="Picture 7" descr="VALEGGIA 2003 Lactational amenorrhoea in well-nourished Toba women of Formosa 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 y="1265"/>
              <a:ext cx="4633" cy="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 Box 8"/>
            <p:cNvSpPr txBox="1">
              <a:spLocks noChangeArrowheads="1"/>
            </p:cNvSpPr>
            <p:nvPr/>
          </p:nvSpPr>
          <p:spPr bwMode="auto">
            <a:xfrm>
              <a:off x="5070" y="2269"/>
              <a:ext cx="43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b="0">
                  <a:solidFill>
                    <a:schemeClr val="bg1"/>
                  </a:solidFill>
                </a:rPr>
                <a:t>months</a:t>
              </a:r>
            </a:p>
          </p:txBody>
        </p:sp>
      </p:grpSp>
      <p:sp>
        <p:nvSpPr>
          <p:cNvPr id="18435" name="Text Box 4"/>
          <p:cNvSpPr txBox="1">
            <a:spLocks noChangeArrowheads="1"/>
          </p:cNvSpPr>
          <p:nvPr/>
        </p:nvSpPr>
        <p:spPr bwMode="auto">
          <a:xfrm>
            <a:off x="225425" y="6370638"/>
            <a:ext cx="1290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chemeClr val="bg2"/>
                </a:solidFill>
                <a:latin typeface="Times New Roman" panose="02020603050405020304" pitchFamily="18" charset="0"/>
              </a:rPr>
              <a:t>Valeggia, 2003</a:t>
            </a:r>
          </a:p>
        </p:txBody>
      </p:sp>
      <p:sp>
        <p:nvSpPr>
          <p:cNvPr id="18436" name="Text Box 9"/>
          <p:cNvSpPr txBox="1">
            <a:spLocks noChangeArrowheads="1"/>
          </p:cNvSpPr>
          <p:nvPr/>
        </p:nvSpPr>
        <p:spPr bwMode="auto">
          <a:xfrm>
            <a:off x="4616450" y="4168775"/>
            <a:ext cx="3651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b="0">
                <a:solidFill>
                  <a:srgbClr val="0066FF"/>
                </a:solidFill>
              </a:rPr>
              <a:t>CHANGES IN THE ENERGY BALANCE OF BREAST-FEEDING WOMEN</a:t>
            </a:r>
            <a:endParaRPr lang="en-US">
              <a:solidFill>
                <a:srgbClr val="0066FF"/>
              </a:solidFill>
            </a:endParaRPr>
          </a:p>
        </p:txBody>
      </p:sp>
      <p:sp>
        <p:nvSpPr>
          <p:cNvPr id="18437" name="Text Box 12"/>
          <p:cNvSpPr txBox="1">
            <a:spLocks noChangeArrowheads="1"/>
          </p:cNvSpPr>
          <p:nvPr/>
        </p:nvSpPr>
        <p:spPr bwMode="auto">
          <a:xfrm>
            <a:off x="327025" y="471488"/>
            <a:ext cx="8532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sz="2000">
                <a:solidFill>
                  <a:srgbClr val="00CC99"/>
                </a:solidFill>
                <a:latin typeface="Times New Roman" panose="02020603050405020304" pitchFamily="18" charset="0"/>
                <a:cs typeface="Times New Roman" panose="02020603050405020304" pitchFamily="18" charset="0"/>
              </a:rPr>
              <a:t>RESUMPTION OF CHILDBEARING IS LINKED TO </a:t>
            </a:r>
          </a:p>
          <a:p>
            <a:pPr algn="ctr" eaLnBrk="1" hangingPunct="1"/>
            <a:r>
              <a:rPr lang="en-US" sz="2000">
                <a:solidFill>
                  <a:srgbClr val="00CC99"/>
                </a:solidFill>
                <a:latin typeface="Times New Roman" panose="02020603050405020304" pitchFamily="18" charset="0"/>
                <a:cs typeface="Times New Roman" panose="02020603050405020304" pitchFamily="18" charset="0"/>
              </a:rPr>
              <a:t>METABOLIC BALANCE</a:t>
            </a:r>
          </a:p>
        </p:txBody>
      </p:sp>
      <p:sp>
        <p:nvSpPr>
          <p:cNvPr id="10" name="Oval 9"/>
          <p:cNvSpPr>
            <a:spLocks noChangeArrowheads="1"/>
          </p:cNvSpPr>
          <p:nvPr/>
        </p:nvSpPr>
        <p:spPr bwMode="auto">
          <a:xfrm>
            <a:off x="6199188" y="1817688"/>
            <a:ext cx="1381125" cy="819150"/>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298450" y="254000"/>
            <a:ext cx="8539163" cy="6684963"/>
            <a:chOff x="298451" y="253919"/>
            <a:chExt cx="8539163" cy="6685249"/>
          </a:xfrm>
        </p:grpSpPr>
        <p:sp>
          <p:nvSpPr>
            <p:cNvPr id="19460" name="Text Box 5"/>
            <p:cNvSpPr txBox="1">
              <a:spLocks noChangeArrowheads="1"/>
            </p:cNvSpPr>
            <p:nvPr/>
          </p:nvSpPr>
          <p:spPr bwMode="auto">
            <a:xfrm>
              <a:off x="334963" y="6415948"/>
              <a:ext cx="22249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chemeClr val="bg2"/>
                  </a:solidFill>
                  <a:latin typeface="Times New Roman" panose="02020603050405020304" pitchFamily="18" charset="0"/>
                </a:rPr>
                <a:t>Nekola, 2007; Vicsek, 2002</a:t>
              </a:r>
            </a:p>
            <a:p>
              <a:pPr eaLnBrk="1" hangingPunct="1"/>
              <a:r>
                <a:rPr lang="en-US" sz="1400">
                  <a:solidFill>
                    <a:schemeClr val="bg2"/>
                  </a:solidFill>
                  <a:latin typeface="Times New Roman" panose="02020603050405020304" pitchFamily="18" charset="0"/>
                </a:rPr>
                <a:t> </a:t>
              </a:r>
            </a:p>
          </p:txBody>
        </p:sp>
        <p:grpSp>
          <p:nvGrpSpPr>
            <p:cNvPr id="19461" name="Group 9"/>
            <p:cNvGrpSpPr>
              <a:grpSpLocks/>
            </p:cNvGrpSpPr>
            <p:nvPr/>
          </p:nvGrpSpPr>
          <p:grpSpPr bwMode="auto">
            <a:xfrm>
              <a:off x="298451" y="253919"/>
              <a:ext cx="8539163" cy="6456054"/>
              <a:chOff x="139" y="354"/>
              <a:chExt cx="5379" cy="5599"/>
            </a:xfrm>
          </p:grpSpPr>
          <p:sp>
            <p:nvSpPr>
              <p:cNvPr id="19462" name="Text Box 4"/>
              <p:cNvSpPr txBox="1">
                <a:spLocks noChangeArrowheads="1"/>
              </p:cNvSpPr>
              <p:nvPr/>
            </p:nvSpPr>
            <p:spPr bwMode="auto">
              <a:xfrm>
                <a:off x="139" y="801"/>
                <a:ext cx="5379" cy="5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buClr>
                    <a:srgbClr val="FFFF00"/>
                  </a:buClr>
                </a:pPr>
                <a:r>
                  <a:rPr lang="en-US" sz="2000">
                    <a:solidFill>
                      <a:schemeClr val="bg1"/>
                    </a:solidFill>
                  </a:rPr>
                  <a:t>The world is indeed made of many highly </a:t>
                </a:r>
                <a:r>
                  <a:rPr lang="en-US" sz="2000">
                    <a:solidFill>
                      <a:srgbClr val="FFFF00"/>
                    </a:solidFill>
                  </a:rPr>
                  <a:t>interconnected</a:t>
                </a:r>
                <a:r>
                  <a:rPr lang="en-US" sz="2000">
                    <a:solidFill>
                      <a:schemeClr val="bg1"/>
                    </a:solidFill>
                  </a:rPr>
                  <a:t> parts on many scales, the interactions of which result in a </a:t>
                </a:r>
                <a:r>
                  <a:rPr lang="en-US" sz="2000">
                    <a:solidFill>
                      <a:srgbClr val="FFFF00"/>
                    </a:solidFill>
                  </a:rPr>
                  <a:t>complex behaviour</a:t>
                </a:r>
                <a:r>
                  <a:rPr lang="en-US" sz="2000">
                    <a:solidFill>
                      <a:schemeClr val="bg1"/>
                    </a:solidFill>
                  </a:rPr>
                  <a:t> that requires separate interpretations of each level… New features emerge as one moves from one scale to another, so it follows that the science of complexity is about revealing the principles that govern the ways in which these new properties appear. These principles include, for instance, </a:t>
                </a:r>
                <a:r>
                  <a:rPr lang="en-US" sz="2000">
                    <a:solidFill>
                      <a:srgbClr val="FFFF00"/>
                    </a:solidFill>
                  </a:rPr>
                  <a:t>self-organization</a:t>
                </a:r>
                <a:r>
                  <a:rPr lang="en-US" sz="2000">
                    <a:solidFill>
                      <a:schemeClr val="bg1"/>
                    </a:solidFill>
                  </a:rPr>
                  <a:t>, </a:t>
                </a:r>
                <a:r>
                  <a:rPr lang="en-US" sz="2000">
                    <a:solidFill>
                      <a:srgbClr val="FFFF00"/>
                    </a:solidFill>
                  </a:rPr>
                  <a:t>self-adaptation</a:t>
                </a:r>
                <a:r>
                  <a:rPr lang="en-US" sz="2000">
                    <a:solidFill>
                      <a:schemeClr val="bg1"/>
                    </a:solidFill>
                  </a:rPr>
                  <a:t>, </a:t>
                </a:r>
                <a:r>
                  <a:rPr lang="en-US" sz="2000">
                    <a:solidFill>
                      <a:srgbClr val="FFFF00"/>
                    </a:solidFill>
                  </a:rPr>
                  <a:t>rugged energy landscapes</a:t>
                </a:r>
                <a:r>
                  <a:rPr lang="en-US" sz="2000">
                    <a:solidFill>
                      <a:schemeClr val="bg1"/>
                    </a:solidFill>
                  </a:rPr>
                  <a:t>, and </a:t>
                </a:r>
                <a:r>
                  <a:rPr lang="en-US" sz="2000">
                    <a:solidFill>
                      <a:srgbClr val="FFFF00"/>
                    </a:solidFill>
                  </a:rPr>
                  <a:t>scaling (e.g. power-law dependence)</a:t>
                </a:r>
                <a:r>
                  <a:rPr lang="en-US" sz="2000">
                    <a:solidFill>
                      <a:schemeClr val="bg1"/>
                    </a:solidFill>
                  </a:rPr>
                  <a:t> of the parameters and the underlying network of connections. </a:t>
                </a:r>
              </a:p>
              <a:p>
                <a:pPr eaLnBrk="1" hangingPunct="1">
                  <a:buClr>
                    <a:srgbClr val="FFFF00"/>
                  </a:buClr>
                </a:pPr>
                <a:r>
                  <a:rPr lang="en-US" altLang="ko-KR" sz="2000">
                    <a:solidFill>
                      <a:schemeClr val="bg1"/>
                    </a:solidFill>
                    <a:ea typeface="Gulim" panose="020B0600000101010101" pitchFamily="34" charset="-127"/>
                  </a:rPr>
                  <a:t>They are </a:t>
                </a:r>
                <a:r>
                  <a:rPr lang="en-US" altLang="ko-KR" sz="2000">
                    <a:solidFill>
                      <a:srgbClr val="FFFF00"/>
                    </a:solidFill>
                    <a:ea typeface="Gulim" panose="020B0600000101010101" pitchFamily="34" charset="-127"/>
                  </a:rPr>
                  <a:t>open systems</a:t>
                </a:r>
                <a:r>
                  <a:rPr lang="en-US" altLang="ko-KR" sz="2000">
                    <a:solidFill>
                      <a:schemeClr val="bg1"/>
                    </a:solidFill>
                    <a:ea typeface="Gulim" panose="020B0600000101010101" pitchFamily="34" charset="-127"/>
                  </a:rPr>
                  <a:t> which require exchanges of energy, materials, and/or information from extrinsic sources to maintain highly organized states far from thermodynamic equilibrium.</a:t>
                </a:r>
              </a:p>
              <a:p>
                <a:pPr eaLnBrk="1" hangingPunct="1">
                  <a:buClr>
                    <a:srgbClr val="FFFF00"/>
                  </a:buClr>
                </a:pPr>
                <a:r>
                  <a:rPr lang="en-US" altLang="ko-KR" sz="2000">
                    <a:solidFill>
                      <a:schemeClr val="bg1"/>
                    </a:solidFill>
                    <a:ea typeface="Gulim" panose="020B0600000101010101" pitchFamily="34" charset="-127"/>
                  </a:rPr>
                  <a:t>They are </a:t>
                </a:r>
                <a:r>
                  <a:rPr lang="en-US" altLang="ko-KR" sz="2000">
                    <a:solidFill>
                      <a:srgbClr val="FFFF00"/>
                    </a:solidFill>
                    <a:ea typeface="Gulim" panose="020B0600000101010101" pitchFamily="34" charset="-127"/>
                  </a:rPr>
                  <a:t>historically contingent</a:t>
                </a:r>
                <a:r>
                  <a:rPr lang="en-US" altLang="ko-KR" sz="2000">
                    <a:solidFill>
                      <a:schemeClr val="bg1"/>
                    </a:solidFill>
                    <a:ea typeface="Gulim" panose="020B0600000101010101" pitchFamily="34" charset="-127"/>
                  </a:rPr>
                  <a:t>, so that their present configurations reflect the influence of initial conditions and subsequent perturbations.</a:t>
                </a:r>
              </a:p>
              <a:p>
                <a:pPr eaLnBrk="1" hangingPunct="1">
                  <a:buClr>
                    <a:srgbClr val="FFFF00"/>
                  </a:buClr>
                </a:pPr>
                <a:r>
                  <a:rPr lang="en-US" altLang="ko-KR" sz="2000">
                    <a:solidFill>
                      <a:schemeClr val="bg1"/>
                    </a:solidFill>
                    <a:ea typeface="Gulim" panose="020B0600000101010101" pitchFamily="34" charset="-127"/>
                  </a:rPr>
                  <a:t>They are often </a:t>
                </a:r>
                <a:r>
                  <a:rPr lang="en-US" altLang="ko-KR" sz="2000">
                    <a:solidFill>
                      <a:srgbClr val="FFFF00"/>
                    </a:solidFill>
                    <a:ea typeface="Gulim" panose="020B0600000101010101" pitchFamily="34" charset="-127"/>
                  </a:rPr>
                  <a:t>nested within other complex systems</a:t>
                </a:r>
                <a:r>
                  <a:rPr lang="en-US" altLang="ko-KR" sz="2000">
                    <a:solidFill>
                      <a:schemeClr val="bg1"/>
                    </a:solidFill>
                    <a:ea typeface="Gulim" panose="020B0600000101010101" pitchFamily="34" charset="-127"/>
                  </a:rPr>
                  <a:t>, giving rise to hierarchical organizations that can be approximated by fractal geometry and </a:t>
                </a:r>
                <a:r>
                  <a:rPr lang="en-US" altLang="ko-KR" sz="2000">
                    <a:solidFill>
                      <a:srgbClr val="FFFF00"/>
                    </a:solidFill>
                    <a:ea typeface="Gulim" panose="020B0600000101010101" pitchFamily="34" charset="-127"/>
                  </a:rPr>
                  <a:t>dynamic scaling laws</a:t>
                </a:r>
                <a:r>
                  <a:rPr lang="en-US" altLang="ko-KR" sz="2000">
                    <a:solidFill>
                      <a:schemeClr val="bg1"/>
                    </a:solidFill>
                    <a:ea typeface="Gulim" panose="020B0600000101010101" pitchFamily="34" charset="-127"/>
                  </a:rPr>
                  <a:t>. </a:t>
                </a:r>
                <a:endParaRPr lang="en-US" sz="2000">
                  <a:solidFill>
                    <a:schemeClr val="bg1"/>
                  </a:solidFill>
                </a:endParaRPr>
              </a:p>
              <a:p>
                <a:pPr eaLnBrk="1" hangingPunct="1"/>
                <a:endParaRPr lang="en-US" sz="2000">
                  <a:solidFill>
                    <a:schemeClr val="bg1"/>
                  </a:solidFill>
                </a:endParaRPr>
              </a:p>
            </p:txBody>
          </p:sp>
          <p:sp>
            <p:nvSpPr>
              <p:cNvPr id="19463" name="Text Box 8"/>
              <p:cNvSpPr txBox="1">
                <a:spLocks noChangeArrowheads="1"/>
              </p:cNvSpPr>
              <p:nvPr/>
            </p:nvSpPr>
            <p:spPr bwMode="auto">
              <a:xfrm>
                <a:off x="1675" y="354"/>
                <a:ext cx="2042"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sz="2000">
                    <a:solidFill>
                      <a:srgbClr val="00CC99"/>
                    </a:solidFill>
                    <a:latin typeface="Times New Roman" panose="02020603050405020304" pitchFamily="18" charset="0"/>
                    <a:cs typeface="Times New Roman" panose="02020603050405020304" pitchFamily="18" charset="0"/>
                  </a:rPr>
                  <a:t>WHAT IS COMPLEXITY?</a:t>
                </a:r>
              </a:p>
            </p:txBody>
          </p:sp>
        </p:grpSp>
      </p:grpSp>
      <p:sp>
        <p:nvSpPr>
          <p:cNvPr id="9" name="Text Box 16"/>
          <p:cNvSpPr txBox="1">
            <a:spLocks noChangeArrowheads="1"/>
          </p:cNvSpPr>
          <p:nvPr/>
        </p:nvSpPr>
        <p:spPr bwMode="auto">
          <a:xfrm>
            <a:off x="520700" y="2381250"/>
            <a:ext cx="8318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sz="2400">
                <a:solidFill>
                  <a:srgbClr val="00FFFF"/>
                </a:solidFill>
              </a:rPr>
              <a:t>MICROBES AND HUMAN METABOLIC ADAPTION</a:t>
            </a:r>
          </a:p>
          <a:p>
            <a:pPr algn="ctr" eaLnBrk="1" hangingPunct="1"/>
            <a:r>
              <a:rPr lang="en-US" sz="2400">
                <a:solidFill>
                  <a:schemeClr val="bg1"/>
                </a:solidFill>
              </a:rPr>
              <a:t>WITH SOMETHING TO SAY ABOUT COMPLEXITY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4378325" y="1566863"/>
            <a:ext cx="4784725" cy="4778375"/>
            <a:chOff x="2746" y="987"/>
            <a:chExt cx="3014" cy="3010"/>
          </a:xfrm>
        </p:grpSpPr>
        <p:pic>
          <p:nvPicPr>
            <p:cNvPr id="20487" name="Picture 8" descr="pathogen stress and parental effort 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 y="987"/>
              <a:ext cx="3014" cy="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 Box 10"/>
            <p:cNvSpPr txBox="1">
              <a:spLocks noChangeArrowheads="1"/>
            </p:cNvSpPr>
            <p:nvPr/>
          </p:nvSpPr>
          <p:spPr bwMode="auto">
            <a:xfrm>
              <a:off x="3134" y="3318"/>
              <a:ext cx="2319" cy="679"/>
            </a:xfrm>
            <a:prstGeom prst="rect">
              <a:avLst/>
            </a:prstGeom>
            <a:noFill/>
            <a:ln w="9525">
              <a:noFill/>
              <a:miter lim="800000"/>
              <a:headEnd/>
              <a:tailEnd/>
            </a:ln>
          </p:spPr>
          <p:txBody>
            <a:bodyPr>
              <a:spAutoFit/>
            </a:bodyPr>
            <a:lstStyle/>
            <a:p>
              <a:pPr algn="ctr">
                <a:defRPr/>
              </a:pPr>
              <a:r>
                <a:rPr lang="en-US" sz="1600" b="0" dirty="0">
                  <a:solidFill>
                    <a:schemeClr val="bg1">
                      <a:lumMod val="65000"/>
                    </a:schemeClr>
                  </a:solidFill>
                </a:rPr>
                <a:t>Maternal care: </a:t>
              </a:r>
            </a:p>
            <a:p>
              <a:pPr>
                <a:defRPr/>
              </a:pPr>
              <a:r>
                <a:rPr lang="en-US" sz="1600" b="0" dirty="0">
                  <a:solidFill>
                    <a:schemeClr val="bg1">
                      <a:lumMod val="65000"/>
                    </a:schemeClr>
                  </a:solidFill>
                </a:rPr>
                <a:t>(</a:t>
              </a:r>
              <a:r>
                <a:rPr lang="en-US" sz="1600" b="0" dirty="0" err="1">
                  <a:solidFill>
                    <a:schemeClr val="bg1">
                      <a:lumMod val="65000"/>
                    </a:schemeClr>
                  </a:solidFill>
                </a:rPr>
                <a:t>i</a:t>
              </a:r>
              <a:r>
                <a:rPr lang="en-US" sz="1600" b="0" dirty="0">
                  <a:solidFill>
                    <a:schemeClr val="bg1">
                      <a:lumMod val="65000"/>
                    </a:schemeClr>
                  </a:solidFill>
                </a:rPr>
                <a:t>) mother’s sleeping proximity to infant </a:t>
              </a:r>
            </a:p>
            <a:p>
              <a:pPr>
                <a:defRPr/>
              </a:pPr>
              <a:r>
                <a:rPr lang="en-US" sz="1600" b="0" dirty="0">
                  <a:solidFill>
                    <a:schemeClr val="bg1">
                      <a:lumMod val="65000"/>
                    </a:schemeClr>
                  </a:solidFill>
                </a:rPr>
                <a:t>(ii) parental response to infant crying</a:t>
              </a:r>
            </a:p>
            <a:p>
              <a:pPr>
                <a:defRPr/>
              </a:pPr>
              <a:r>
                <a:rPr lang="en-US" sz="1600" b="0" dirty="0">
                  <a:solidFill>
                    <a:schemeClr val="bg1">
                      <a:lumMod val="65000"/>
                    </a:schemeClr>
                  </a:solidFill>
                </a:rPr>
                <a:t>(iii) bodily contact in early infancy</a:t>
              </a:r>
            </a:p>
          </p:txBody>
        </p:sp>
      </p:grpSp>
      <p:grpSp>
        <p:nvGrpSpPr>
          <p:cNvPr id="3" name="Group 20"/>
          <p:cNvGrpSpPr>
            <a:grpSpLocks/>
          </p:cNvGrpSpPr>
          <p:nvPr/>
        </p:nvGrpSpPr>
        <p:grpSpPr bwMode="auto">
          <a:xfrm>
            <a:off x="-50800" y="509588"/>
            <a:ext cx="8710613" cy="6164262"/>
            <a:chOff x="-50" y="321"/>
            <a:chExt cx="5487" cy="3883"/>
          </a:xfrm>
        </p:grpSpPr>
        <p:pic>
          <p:nvPicPr>
            <p:cNvPr id="20484" name="Picture 7" descr="offspring fitness and parental effort bl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 y="1038"/>
              <a:ext cx="2857" cy="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9"/>
            <p:cNvSpPr txBox="1">
              <a:spLocks noChangeArrowheads="1"/>
            </p:cNvSpPr>
            <p:nvPr/>
          </p:nvSpPr>
          <p:spPr bwMode="auto">
            <a:xfrm>
              <a:off x="147" y="4012"/>
              <a:ext cx="78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chemeClr val="bg2"/>
                  </a:solidFill>
                  <a:latin typeface="Times New Roman" panose="02020603050405020304" pitchFamily="18" charset="0"/>
                </a:rPr>
                <a:t>Quinlan, 2007</a:t>
              </a:r>
            </a:p>
          </p:txBody>
        </p:sp>
        <p:sp>
          <p:nvSpPr>
            <p:cNvPr id="20486" name="Text Box 17"/>
            <p:cNvSpPr txBox="1">
              <a:spLocks noChangeArrowheads="1"/>
            </p:cNvSpPr>
            <p:nvPr/>
          </p:nvSpPr>
          <p:spPr bwMode="auto">
            <a:xfrm>
              <a:off x="314" y="321"/>
              <a:ext cx="512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sz="2000">
                  <a:solidFill>
                    <a:srgbClr val="00CC99"/>
                  </a:solidFill>
                  <a:latin typeface="Times New Roman" panose="02020603050405020304" pitchFamily="18" charset="0"/>
                  <a:cs typeface="Times New Roman" panose="02020603050405020304" pitchFamily="18" charset="0"/>
                </a:rPr>
                <a:t>PARENTAL CARE: THE MICROBIAL LINK</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54000" y="274638"/>
            <a:ext cx="8664575" cy="1143000"/>
          </a:xfrm>
        </p:spPr>
        <p:txBody>
          <a:bodyPr/>
          <a:lstStyle/>
          <a:p>
            <a:pPr eaLnBrk="1" hangingPunct="1"/>
            <a:r>
              <a:rPr lang="en-US" b="1" smtClean="0">
                <a:solidFill>
                  <a:srgbClr val="00CC99"/>
                </a:solidFill>
                <a:cs typeface="Times New Roman" panose="02020603050405020304" pitchFamily="18" charset="0"/>
              </a:rPr>
              <a:t>A MOTHER’S ENERGY FLOW WHEN MICROBIAL AND HUMAN SYSTEMS COLLIDE</a:t>
            </a:r>
          </a:p>
        </p:txBody>
      </p:sp>
      <p:grpSp>
        <p:nvGrpSpPr>
          <p:cNvPr id="2" name="Group 107"/>
          <p:cNvGrpSpPr>
            <a:grpSpLocks/>
          </p:cNvGrpSpPr>
          <p:nvPr/>
        </p:nvGrpSpPr>
        <p:grpSpPr bwMode="auto">
          <a:xfrm>
            <a:off x="323850" y="2417763"/>
            <a:ext cx="2419350" cy="1647825"/>
            <a:chOff x="164" y="1523"/>
            <a:chExt cx="1524" cy="1038"/>
          </a:xfrm>
        </p:grpSpPr>
        <p:sp>
          <p:nvSpPr>
            <p:cNvPr id="21549" name="Text Box 14"/>
            <p:cNvSpPr txBox="1">
              <a:spLocks noChangeArrowheads="1"/>
            </p:cNvSpPr>
            <p:nvPr/>
          </p:nvSpPr>
          <p:spPr bwMode="auto">
            <a:xfrm>
              <a:off x="420" y="2217"/>
              <a:ext cx="9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rgbClr val="FF0000"/>
                  </a:solidFill>
                </a:rPr>
                <a:t>MAINTENANCE</a:t>
              </a:r>
            </a:p>
          </p:txBody>
        </p:sp>
        <p:sp>
          <p:nvSpPr>
            <p:cNvPr id="21550" name="Text Box 15"/>
            <p:cNvSpPr txBox="1">
              <a:spLocks noChangeArrowheads="1"/>
            </p:cNvSpPr>
            <p:nvPr/>
          </p:nvSpPr>
          <p:spPr bwMode="auto">
            <a:xfrm>
              <a:off x="429" y="2369"/>
              <a:ext cx="62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rgbClr val="FF0000"/>
                  </a:solidFill>
                </a:rPr>
                <a:t>ACTIVITY</a:t>
              </a:r>
            </a:p>
          </p:txBody>
        </p:sp>
        <p:sp>
          <p:nvSpPr>
            <p:cNvPr id="21551" name="Text Box 17"/>
            <p:cNvSpPr txBox="1">
              <a:spLocks noChangeArrowheads="1"/>
            </p:cNvSpPr>
            <p:nvPr/>
          </p:nvSpPr>
          <p:spPr bwMode="auto">
            <a:xfrm>
              <a:off x="421" y="2068"/>
              <a:ext cx="102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rgbClr val="FF0000"/>
                  </a:solidFill>
                </a:rPr>
                <a:t>REPRODCUTION</a:t>
              </a:r>
            </a:p>
          </p:txBody>
        </p:sp>
        <p:sp>
          <p:nvSpPr>
            <p:cNvPr id="21552" name="Text Box 21"/>
            <p:cNvSpPr txBox="1">
              <a:spLocks noChangeArrowheads="1"/>
            </p:cNvSpPr>
            <p:nvPr/>
          </p:nvSpPr>
          <p:spPr bwMode="auto">
            <a:xfrm>
              <a:off x="164" y="1523"/>
              <a:ext cx="15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800" u="sng">
                  <a:solidFill>
                    <a:schemeClr val="bg1"/>
                  </a:solidFill>
                </a:rPr>
                <a:t>MOTHER’S ENERGY</a:t>
              </a:r>
            </a:p>
          </p:txBody>
        </p:sp>
      </p:grpSp>
      <p:sp>
        <p:nvSpPr>
          <p:cNvPr id="28709" name="Line 37"/>
          <p:cNvSpPr>
            <a:spLocks noChangeShapeType="1"/>
          </p:cNvSpPr>
          <p:nvPr/>
        </p:nvSpPr>
        <p:spPr bwMode="auto">
          <a:xfrm>
            <a:off x="1724025" y="3916363"/>
            <a:ext cx="1924050" cy="3429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3" name="Group 104"/>
          <p:cNvGrpSpPr>
            <a:grpSpLocks/>
          </p:cNvGrpSpPr>
          <p:nvPr/>
        </p:nvGrpSpPr>
        <p:grpSpPr bwMode="auto">
          <a:xfrm>
            <a:off x="3409950" y="3878263"/>
            <a:ext cx="3305175" cy="784225"/>
            <a:chOff x="1982" y="2047"/>
            <a:chExt cx="2082" cy="494"/>
          </a:xfrm>
        </p:grpSpPr>
        <p:grpSp>
          <p:nvGrpSpPr>
            <p:cNvPr id="21543" name="Group 23"/>
            <p:cNvGrpSpPr>
              <a:grpSpLocks/>
            </p:cNvGrpSpPr>
            <p:nvPr/>
          </p:nvGrpSpPr>
          <p:grpSpPr bwMode="auto">
            <a:xfrm>
              <a:off x="2877" y="2047"/>
              <a:ext cx="1187" cy="494"/>
              <a:chOff x="3301" y="2551"/>
              <a:chExt cx="1187" cy="494"/>
            </a:xfrm>
          </p:grpSpPr>
          <p:sp>
            <p:nvSpPr>
              <p:cNvPr id="21546" name="Text Box 24"/>
              <p:cNvSpPr txBox="1">
                <a:spLocks noChangeArrowheads="1"/>
              </p:cNvSpPr>
              <p:nvPr/>
            </p:nvSpPr>
            <p:spPr bwMode="auto">
              <a:xfrm>
                <a:off x="3301" y="2551"/>
                <a:ext cx="8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chemeClr val="bg1"/>
                    </a:solidFill>
                  </a:rPr>
                  <a:t>HOUSEHOLD</a:t>
                </a:r>
              </a:p>
            </p:txBody>
          </p:sp>
          <p:sp>
            <p:nvSpPr>
              <p:cNvPr id="21547" name="Text Box 25"/>
              <p:cNvSpPr txBox="1">
                <a:spLocks noChangeArrowheads="1"/>
              </p:cNvSpPr>
              <p:nvPr/>
            </p:nvSpPr>
            <p:spPr bwMode="auto">
              <a:xfrm>
                <a:off x="3302" y="2701"/>
                <a:ext cx="118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chemeClr val="bg1"/>
                    </a:solidFill>
                  </a:rPr>
                  <a:t>SOCIAL ACTIVITIES</a:t>
                </a:r>
              </a:p>
            </p:txBody>
          </p:sp>
          <p:sp>
            <p:nvSpPr>
              <p:cNvPr id="21548" name="Text Box 26"/>
              <p:cNvSpPr txBox="1">
                <a:spLocks noChangeArrowheads="1"/>
              </p:cNvSpPr>
              <p:nvPr/>
            </p:nvSpPr>
            <p:spPr bwMode="auto">
              <a:xfrm>
                <a:off x="3311" y="2853"/>
                <a:ext cx="90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chemeClr val="bg1"/>
                    </a:solidFill>
                  </a:rPr>
                  <a:t>EMPLOYMENT</a:t>
                </a:r>
              </a:p>
            </p:txBody>
          </p:sp>
        </p:grpSp>
        <p:sp>
          <p:nvSpPr>
            <p:cNvPr id="21544" name="AutoShape 27"/>
            <p:cNvSpPr>
              <a:spLocks/>
            </p:cNvSpPr>
            <p:nvPr/>
          </p:nvSpPr>
          <p:spPr bwMode="auto">
            <a:xfrm>
              <a:off x="2520" y="2056"/>
              <a:ext cx="424" cy="480"/>
            </a:xfrm>
            <a:prstGeom prst="leftBrace">
              <a:avLst>
                <a:gd name="adj1" fmla="val 9434"/>
                <a:gd name="adj2" fmla="val 50000"/>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21545" name="Text Box 28"/>
            <p:cNvSpPr txBox="1">
              <a:spLocks noChangeArrowheads="1"/>
            </p:cNvSpPr>
            <p:nvPr/>
          </p:nvSpPr>
          <p:spPr bwMode="auto">
            <a:xfrm>
              <a:off x="1982" y="2205"/>
              <a:ext cx="55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a:solidFill>
                    <a:schemeClr val="bg1"/>
                  </a:solidFill>
                </a:rPr>
                <a:t> </a:t>
              </a:r>
              <a:r>
                <a:rPr lang="en-US" sz="1400">
                  <a:solidFill>
                    <a:schemeClr val="bg1"/>
                  </a:solidFill>
                </a:rPr>
                <a:t>LIFE</a:t>
              </a:r>
            </a:p>
          </p:txBody>
        </p:sp>
      </p:grpSp>
      <p:sp>
        <p:nvSpPr>
          <p:cNvPr id="28707" name="Line 35"/>
          <p:cNvSpPr>
            <a:spLocks noChangeShapeType="1"/>
          </p:cNvSpPr>
          <p:nvPr/>
        </p:nvSpPr>
        <p:spPr bwMode="auto">
          <a:xfrm flipV="1">
            <a:off x="2333625" y="3276600"/>
            <a:ext cx="1282700" cy="15875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5" name="Group 48"/>
          <p:cNvGrpSpPr>
            <a:grpSpLocks/>
          </p:cNvGrpSpPr>
          <p:nvPr/>
        </p:nvGrpSpPr>
        <p:grpSpPr bwMode="auto">
          <a:xfrm>
            <a:off x="3471863" y="4927600"/>
            <a:ext cx="1450975" cy="762000"/>
            <a:chOff x="3471863" y="4927600"/>
            <a:chExt cx="1450975" cy="762000"/>
          </a:xfrm>
        </p:grpSpPr>
        <p:sp>
          <p:nvSpPr>
            <p:cNvPr id="21541" name="Text Box 29"/>
            <p:cNvSpPr txBox="1">
              <a:spLocks noChangeArrowheads="1"/>
            </p:cNvSpPr>
            <p:nvPr/>
          </p:nvSpPr>
          <p:spPr bwMode="auto">
            <a:xfrm>
              <a:off x="3471863" y="5141913"/>
              <a:ext cx="8255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chemeClr val="bg1"/>
                  </a:solidFill>
                </a:rPr>
                <a:t>OTHER</a:t>
              </a:r>
            </a:p>
            <a:p>
              <a:pPr eaLnBrk="1" hangingPunct="1"/>
              <a:r>
                <a:rPr lang="en-US" sz="800">
                  <a:solidFill>
                    <a:schemeClr val="bg1"/>
                  </a:solidFill>
                </a:rPr>
                <a:t>(MICROBIAL)</a:t>
              </a:r>
            </a:p>
          </p:txBody>
        </p:sp>
        <p:sp>
          <p:nvSpPr>
            <p:cNvPr id="21542" name="AutoShape 30"/>
            <p:cNvSpPr>
              <a:spLocks/>
            </p:cNvSpPr>
            <p:nvPr/>
          </p:nvSpPr>
          <p:spPr bwMode="auto">
            <a:xfrm>
              <a:off x="4249738" y="4927600"/>
              <a:ext cx="673100" cy="762000"/>
            </a:xfrm>
            <a:prstGeom prst="leftBrace">
              <a:avLst>
                <a:gd name="adj1" fmla="val 9434"/>
                <a:gd name="adj2" fmla="val 50000"/>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grpSp>
      <p:grpSp>
        <p:nvGrpSpPr>
          <p:cNvPr id="6" name="Group 47"/>
          <p:cNvGrpSpPr>
            <a:grpSpLocks/>
          </p:cNvGrpSpPr>
          <p:nvPr/>
        </p:nvGrpSpPr>
        <p:grpSpPr bwMode="auto">
          <a:xfrm>
            <a:off x="1716088" y="3905250"/>
            <a:ext cx="1938337" cy="1403350"/>
            <a:chOff x="1716088" y="3905250"/>
            <a:chExt cx="1937697" cy="1403350"/>
          </a:xfrm>
        </p:grpSpPr>
        <p:sp>
          <p:nvSpPr>
            <p:cNvPr id="21539" name="Line 39"/>
            <p:cNvSpPr>
              <a:spLocks noChangeShapeType="1"/>
            </p:cNvSpPr>
            <p:nvPr/>
          </p:nvSpPr>
          <p:spPr bwMode="auto">
            <a:xfrm>
              <a:off x="1716088" y="3905250"/>
              <a:ext cx="1809750" cy="1403350"/>
            </a:xfrm>
            <a:prstGeom prst="line">
              <a:avLst/>
            </a:prstGeom>
            <a:noFill/>
            <a:ln w="38100">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40" name="Line 40"/>
            <p:cNvSpPr>
              <a:spLocks noChangeShapeType="1"/>
            </p:cNvSpPr>
            <p:nvPr/>
          </p:nvSpPr>
          <p:spPr bwMode="auto">
            <a:xfrm>
              <a:off x="1729735" y="3913190"/>
              <a:ext cx="1924050" cy="342900"/>
            </a:xfrm>
            <a:prstGeom prst="line">
              <a:avLst/>
            </a:prstGeom>
            <a:noFill/>
            <a:ln w="38100">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7" name="Group 108"/>
          <p:cNvGrpSpPr>
            <a:grpSpLocks/>
          </p:cNvGrpSpPr>
          <p:nvPr/>
        </p:nvGrpSpPr>
        <p:grpSpPr bwMode="auto">
          <a:xfrm>
            <a:off x="3352800" y="2405063"/>
            <a:ext cx="2965450" cy="1246187"/>
            <a:chOff x="2072" y="1515"/>
            <a:chExt cx="1868" cy="785"/>
          </a:xfrm>
        </p:grpSpPr>
        <p:grpSp>
          <p:nvGrpSpPr>
            <p:cNvPr id="21531" name="Group 106"/>
            <p:cNvGrpSpPr>
              <a:grpSpLocks/>
            </p:cNvGrpSpPr>
            <p:nvPr/>
          </p:nvGrpSpPr>
          <p:grpSpPr bwMode="auto">
            <a:xfrm>
              <a:off x="2204" y="1803"/>
              <a:ext cx="1736" cy="497"/>
              <a:chOff x="2078" y="1407"/>
              <a:chExt cx="1736" cy="497"/>
            </a:xfrm>
          </p:grpSpPr>
          <p:sp>
            <p:nvSpPr>
              <p:cNvPr id="21533" name="Text Box 22"/>
              <p:cNvSpPr txBox="1">
                <a:spLocks noChangeArrowheads="1"/>
              </p:cNvSpPr>
              <p:nvPr/>
            </p:nvSpPr>
            <p:spPr bwMode="auto">
              <a:xfrm>
                <a:off x="2078" y="1567"/>
                <a:ext cx="4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chemeClr val="bg1"/>
                    </a:solidFill>
                  </a:rPr>
                  <a:t>BABY</a:t>
                </a:r>
              </a:p>
            </p:txBody>
          </p:sp>
          <p:grpSp>
            <p:nvGrpSpPr>
              <p:cNvPr id="21534" name="Group 19"/>
              <p:cNvGrpSpPr>
                <a:grpSpLocks/>
              </p:cNvGrpSpPr>
              <p:nvPr/>
            </p:nvGrpSpPr>
            <p:grpSpPr bwMode="auto">
              <a:xfrm>
                <a:off x="2869" y="1407"/>
                <a:ext cx="945" cy="494"/>
                <a:chOff x="3301" y="2551"/>
                <a:chExt cx="945" cy="494"/>
              </a:xfrm>
            </p:grpSpPr>
            <p:sp>
              <p:nvSpPr>
                <p:cNvPr id="21536" name="Text Box 5"/>
                <p:cNvSpPr txBox="1">
                  <a:spLocks noChangeArrowheads="1"/>
                </p:cNvSpPr>
                <p:nvPr/>
              </p:nvSpPr>
              <p:spPr bwMode="auto">
                <a:xfrm>
                  <a:off x="3301" y="2551"/>
                  <a:ext cx="62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chemeClr val="bg1"/>
                      </a:solidFill>
                    </a:rPr>
                    <a:t>GROWTH</a:t>
                  </a:r>
                </a:p>
              </p:txBody>
            </p:sp>
            <p:sp>
              <p:nvSpPr>
                <p:cNvPr id="21537" name="Text Box 6"/>
                <p:cNvSpPr txBox="1">
                  <a:spLocks noChangeArrowheads="1"/>
                </p:cNvSpPr>
                <p:nvPr/>
              </p:nvSpPr>
              <p:spPr bwMode="auto">
                <a:xfrm>
                  <a:off x="3302" y="2701"/>
                  <a:ext cx="9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chemeClr val="bg1"/>
                      </a:solidFill>
                    </a:rPr>
                    <a:t>MAINTENANCE</a:t>
                  </a:r>
                </a:p>
              </p:txBody>
            </p:sp>
            <p:sp>
              <p:nvSpPr>
                <p:cNvPr id="21538" name="Text Box 7"/>
                <p:cNvSpPr txBox="1">
                  <a:spLocks noChangeArrowheads="1"/>
                </p:cNvSpPr>
                <p:nvPr/>
              </p:nvSpPr>
              <p:spPr bwMode="auto">
                <a:xfrm>
                  <a:off x="3311" y="2853"/>
                  <a:ext cx="62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chemeClr val="bg1"/>
                      </a:solidFill>
                    </a:rPr>
                    <a:t>ACTIVITY</a:t>
                  </a:r>
                </a:p>
              </p:txBody>
            </p:sp>
          </p:grpSp>
          <p:sp>
            <p:nvSpPr>
              <p:cNvPr id="21535" name="AutoShape 20"/>
              <p:cNvSpPr>
                <a:spLocks/>
              </p:cNvSpPr>
              <p:nvPr/>
            </p:nvSpPr>
            <p:spPr bwMode="auto">
              <a:xfrm>
                <a:off x="2520" y="1424"/>
                <a:ext cx="424" cy="480"/>
              </a:xfrm>
              <a:prstGeom prst="leftBrace">
                <a:avLst>
                  <a:gd name="adj1" fmla="val 9434"/>
                  <a:gd name="adj2" fmla="val 50000"/>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grpSp>
        <p:sp>
          <p:nvSpPr>
            <p:cNvPr id="21532" name="Text Box 58"/>
            <p:cNvSpPr txBox="1">
              <a:spLocks noChangeArrowheads="1"/>
            </p:cNvSpPr>
            <p:nvPr/>
          </p:nvSpPr>
          <p:spPr bwMode="auto">
            <a:xfrm>
              <a:off x="2072" y="1515"/>
              <a:ext cx="7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800" u="sng">
                  <a:solidFill>
                    <a:schemeClr val="bg1"/>
                  </a:solidFill>
                </a:rPr>
                <a:t>TARGET</a:t>
              </a:r>
            </a:p>
          </p:txBody>
        </p:sp>
      </p:grpSp>
      <p:grpSp>
        <p:nvGrpSpPr>
          <p:cNvPr id="10" name="Group 118"/>
          <p:cNvGrpSpPr>
            <a:grpSpLocks/>
          </p:cNvGrpSpPr>
          <p:nvPr/>
        </p:nvGrpSpPr>
        <p:grpSpPr bwMode="auto">
          <a:xfrm>
            <a:off x="4832350" y="2952750"/>
            <a:ext cx="2851150" cy="2509838"/>
            <a:chOff x="3004" y="1860"/>
            <a:chExt cx="1796" cy="1581"/>
          </a:xfrm>
        </p:grpSpPr>
        <p:sp>
          <p:nvSpPr>
            <p:cNvPr id="21527" name="Text Box 33"/>
            <p:cNvSpPr txBox="1">
              <a:spLocks noChangeArrowheads="1"/>
            </p:cNvSpPr>
            <p:nvPr/>
          </p:nvSpPr>
          <p:spPr bwMode="auto">
            <a:xfrm>
              <a:off x="3004" y="3249"/>
              <a:ext cx="155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rgbClr val="00B050"/>
                  </a:solidFill>
                </a:rPr>
                <a:t>INFANT/CHILD MORBIDITY</a:t>
              </a:r>
            </a:p>
          </p:txBody>
        </p:sp>
        <p:sp>
          <p:nvSpPr>
            <p:cNvPr id="21528" name="AutoShape 61"/>
            <p:cNvSpPr>
              <a:spLocks noChangeArrowheads="1"/>
            </p:cNvSpPr>
            <p:nvPr/>
          </p:nvSpPr>
          <p:spPr bwMode="auto">
            <a:xfrm flipV="1">
              <a:off x="4640" y="1860"/>
              <a:ext cx="160" cy="392"/>
            </a:xfrm>
            <a:prstGeom prst="downArrow">
              <a:avLst>
                <a:gd name="adj1" fmla="val 50000"/>
                <a:gd name="adj2" fmla="val 61250"/>
              </a:avLst>
            </a:prstGeom>
            <a:solidFill>
              <a:srgbClr val="00B050"/>
            </a:solidFill>
            <a:ln w="9525">
              <a:solidFill>
                <a:schemeClr val="tx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21529" name="AutoShape 62"/>
            <p:cNvSpPr>
              <a:spLocks noChangeArrowheads="1"/>
            </p:cNvSpPr>
            <p:nvPr/>
          </p:nvSpPr>
          <p:spPr bwMode="auto">
            <a:xfrm>
              <a:off x="4640" y="2492"/>
              <a:ext cx="160" cy="392"/>
            </a:xfrm>
            <a:prstGeom prst="downArrow">
              <a:avLst>
                <a:gd name="adj1" fmla="val 50000"/>
                <a:gd name="adj2" fmla="val 61250"/>
              </a:avLst>
            </a:prstGeom>
            <a:solidFill>
              <a:srgbClr val="00B050"/>
            </a:solidFill>
            <a:ln w="9525">
              <a:solidFill>
                <a:schemeClr val="tx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21530" name="Line 90"/>
            <p:cNvSpPr>
              <a:spLocks noChangeShapeType="1"/>
            </p:cNvSpPr>
            <p:nvPr/>
          </p:nvSpPr>
          <p:spPr bwMode="auto">
            <a:xfrm flipH="1">
              <a:off x="3368" y="2752"/>
              <a:ext cx="208" cy="176"/>
            </a:xfrm>
            <a:prstGeom prst="line">
              <a:avLst/>
            </a:prstGeom>
            <a:noFill/>
            <a:ln w="76200">
              <a:solidFill>
                <a:srgbClr val="00B05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 name="Group 117"/>
          <p:cNvGrpSpPr>
            <a:grpSpLocks/>
          </p:cNvGrpSpPr>
          <p:nvPr/>
        </p:nvGrpSpPr>
        <p:grpSpPr bwMode="auto">
          <a:xfrm>
            <a:off x="4830763" y="1855788"/>
            <a:ext cx="3819525" cy="3368675"/>
            <a:chOff x="3003" y="1169"/>
            <a:chExt cx="2406" cy="2122"/>
          </a:xfrm>
        </p:grpSpPr>
        <p:sp>
          <p:nvSpPr>
            <p:cNvPr id="21520" name="Text Box 32"/>
            <p:cNvSpPr txBox="1">
              <a:spLocks noChangeArrowheads="1"/>
            </p:cNvSpPr>
            <p:nvPr/>
          </p:nvSpPr>
          <p:spPr bwMode="auto">
            <a:xfrm>
              <a:off x="3003" y="3099"/>
              <a:ext cx="104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rgbClr val="0066FF"/>
                  </a:solidFill>
                </a:rPr>
                <a:t>OWN MORBIDITY</a:t>
              </a:r>
            </a:p>
          </p:txBody>
        </p:sp>
        <p:sp>
          <p:nvSpPr>
            <p:cNvPr id="21521" name="AutoShape 59"/>
            <p:cNvSpPr>
              <a:spLocks noChangeArrowheads="1"/>
            </p:cNvSpPr>
            <p:nvPr/>
          </p:nvSpPr>
          <p:spPr bwMode="auto">
            <a:xfrm>
              <a:off x="4368" y="1860"/>
              <a:ext cx="160" cy="392"/>
            </a:xfrm>
            <a:prstGeom prst="downArrow">
              <a:avLst>
                <a:gd name="adj1" fmla="val 50000"/>
                <a:gd name="adj2" fmla="val 61250"/>
              </a:avLst>
            </a:prstGeom>
            <a:solidFill>
              <a:srgbClr val="0000FF"/>
            </a:solidFill>
            <a:ln w="9525">
              <a:solidFill>
                <a:schemeClr val="tx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21522" name="AutoShape 60"/>
            <p:cNvSpPr>
              <a:spLocks noChangeArrowheads="1"/>
            </p:cNvSpPr>
            <p:nvPr/>
          </p:nvSpPr>
          <p:spPr bwMode="auto">
            <a:xfrm>
              <a:off x="4376" y="2491"/>
              <a:ext cx="160" cy="392"/>
            </a:xfrm>
            <a:prstGeom prst="downArrow">
              <a:avLst>
                <a:gd name="adj1" fmla="val 50000"/>
                <a:gd name="adj2" fmla="val 61250"/>
              </a:avLst>
            </a:prstGeom>
            <a:solidFill>
              <a:srgbClr val="0000FF"/>
            </a:solidFill>
            <a:ln w="9525">
              <a:solidFill>
                <a:schemeClr val="tx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21523" name="Text Box 57"/>
            <p:cNvSpPr txBox="1">
              <a:spLocks noChangeArrowheads="1"/>
            </p:cNvSpPr>
            <p:nvPr/>
          </p:nvSpPr>
          <p:spPr bwMode="auto">
            <a:xfrm>
              <a:off x="4038" y="1169"/>
              <a:ext cx="1371"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sz="1800">
                  <a:solidFill>
                    <a:schemeClr val="bg1"/>
                  </a:solidFill>
                </a:rPr>
                <a:t>REDISTRIBUTION OF MOTHER’S </a:t>
              </a:r>
              <a:r>
                <a:rPr lang="en-US" sz="1800" u="sng">
                  <a:solidFill>
                    <a:schemeClr val="bg1"/>
                  </a:solidFill>
                </a:rPr>
                <a:t>ENERGY</a:t>
              </a:r>
            </a:p>
          </p:txBody>
        </p:sp>
        <p:sp>
          <p:nvSpPr>
            <p:cNvPr id="21524" name="Line 92"/>
            <p:cNvSpPr>
              <a:spLocks noChangeShapeType="1"/>
            </p:cNvSpPr>
            <p:nvPr/>
          </p:nvSpPr>
          <p:spPr bwMode="auto">
            <a:xfrm flipH="1">
              <a:off x="3146" y="2752"/>
              <a:ext cx="208" cy="176"/>
            </a:xfrm>
            <a:prstGeom prst="line">
              <a:avLst/>
            </a:prstGeom>
            <a:noFill/>
            <a:ln w="76200">
              <a:solidFill>
                <a:srgbClr val="00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25" name="Line 93"/>
            <p:cNvSpPr>
              <a:spLocks noChangeShapeType="1"/>
            </p:cNvSpPr>
            <p:nvPr/>
          </p:nvSpPr>
          <p:spPr bwMode="auto">
            <a:xfrm flipH="1">
              <a:off x="3146" y="2603"/>
              <a:ext cx="208" cy="176"/>
            </a:xfrm>
            <a:prstGeom prst="line">
              <a:avLst/>
            </a:prstGeom>
            <a:noFill/>
            <a:ln w="76200">
              <a:solidFill>
                <a:srgbClr val="00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26" name="Line 94"/>
            <p:cNvSpPr>
              <a:spLocks noChangeShapeType="1"/>
            </p:cNvSpPr>
            <p:nvPr/>
          </p:nvSpPr>
          <p:spPr bwMode="auto">
            <a:xfrm flipH="1">
              <a:off x="3146" y="2452"/>
              <a:ext cx="208" cy="176"/>
            </a:xfrm>
            <a:prstGeom prst="line">
              <a:avLst/>
            </a:prstGeom>
            <a:noFill/>
            <a:ln w="76200">
              <a:solidFill>
                <a:srgbClr val="0066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2" name="Group 47"/>
          <p:cNvGrpSpPr>
            <a:grpSpLocks/>
          </p:cNvGrpSpPr>
          <p:nvPr/>
        </p:nvGrpSpPr>
        <p:grpSpPr bwMode="auto">
          <a:xfrm>
            <a:off x="4841875" y="2955925"/>
            <a:ext cx="3511550" cy="2717800"/>
            <a:chOff x="4841877" y="2955925"/>
            <a:chExt cx="3511548" cy="2717801"/>
          </a:xfrm>
        </p:grpSpPr>
        <p:sp>
          <p:nvSpPr>
            <p:cNvPr id="21517" name="Line 91"/>
            <p:cNvSpPr>
              <a:spLocks noChangeShapeType="1"/>
            </p:cNvSpPr>
            <p:nvPr/>
          </p:nvSpPr>
          <p:spPr bwMode="auto">
            <a:xfrm flipH="1">
              <a:off x="5767388" y="4368800"/>
              <a:ext cx="330200" cy="27940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94" name="AutoShape 122"/>
            <p:cNvSpPr>
              <a:spLocks noChangeArrowheads="1"/>
            </p:cNvSpPr>
            <p:nvPr/>
          </p:nvSpPr>
          <p:spPr bwMode="auto">
            <a:xfrm flipV="1">
              <a:off x="7886700" y="2955925"/>
              <a:ext cx="466725" cy="619125"/>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pPr>
                <a:defRPr/>
              </a:pPr>
              <a:endParaRPr lang="en-US"/>
            </a:p>
          </p:txBody>
        </p:sp>
        <p:sp>
          <p:nvSpPr>
            <p:cNvPr id="28801" name="Text Box 129"/>
            <p:cNvSpPr txBox="1">
              <a:spLocks noChangeArrowheads="1"/>
            </p:cNvSpPr>
            <p:nvPr/>
          </p:nvSpPr>
          <p:spPr bwMode="auto">
            <a:xfrm>
              <a:off x="4841877" y="5399089"/>
              <a:ext cx="2522537" cy="274637"/>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wrap="none">
              <a:spAutoFit/>
            </a:bodyPr>
            <a:lstStyle/>
            <a:p>
              <a:pPr>
                <a:defRPr/>
              </a:pPr>
              <a:r>
                <a:rPr lang="en-US" dirty="0">
                  <a:solidFill>
                    <a:schemeClr val="bg1"/>
                  </a:solidFill>
                </a:rPr>
                <a:t>REALLOCATION TO NEW BABY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707"/>
                                        </p:tgtEl>
                                        <p:attrNameLst>
                                          <p:attrName>style.visibility</p:attrName>
                                        </p:attrNameLst>
                                      </p:cBhvr>
                                      <p:to>
                                        <p:strVal val="visible"/>
                                      </p:to>
                                    </p:set>
                                    <p:animEffect transition="in" filter="wipe(left)">
                                      <p:cBhvr>
                                        <p:cTn id="12" dur="500"/>
                                        <p:tgtEl>
                                          <p:spTgt spid="28707"/>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709"/>
                                        </p:tgtEl>
                                        <p:attrNameLst>
                                          <p:attrName>style.visibility</p:attrName>
                                        </p:attrNameLst>
                                      </p:cBhvr>
                                      <p:to>
                                        <p:strVal val="visible"/>
                                      </p:to>
                                    </p:set>
                                    <p:animEffect transition="in" filter="wipe(left)">
                                      <p:cBhvr>
                                        <p:cTn id="21" dur="500"/>
                                        <p:tgtEl>
                                          <p:spTgt spid="28709"/>
                                        </p:tgtEl>
                                      </p:cBhvr>
                                    </p:animEffect>
                                  </p:childTnLst>
                                </p:cTn>
                              </p:par>
                            </p:childTnLst>
                          </p:cTn>
                        </p:par>
                        <p:par>
                          <p:cTn id="22" fill="hold" nodeType="afterGroup">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xit" presetSubtype="0" fill="hold" grpId="1" nodeType="clickEffect">
                                  <p:stCondLst>
                                    <p:cond delay="0"/>
                                  </p:stCondLst>
                                  <p:childTnLst>
                                    <p:animEffect transition="out" filter="fade">
                                      <p:cBhvr>
                                        <p:cTn id="29" dur="500"/>
                                        <p:tgtEl>
                                          <p:spTgt spid="28709"/>
                                        </p:tgtEl>
                                      </p:cBhvr>
                                    </p:animEffect>
                                    <p:set>
                                      <p:cBhvr>
                                        <p:cTn id="30" dur="1" fill="hold">
                                          <p:stCondLst>
                                            <p:cond delay="499"/>
                                          </p:stCondLst>
                                        </p:cTn>
                                        <p:tgtEl>
                                          <p:spTgt spid="28709"/>
                                        </p:tgtEl>
                                        <p:attrNameLst>
                                          <p:attrName>style.visibility</p:attrName>
                                        </p:attrNameLst>
                                      </p:cBhvr>
                                      <p:to>
                                        <p:strVal val="hidden"/>
                                      </p:to>
                                    </p:set>
                                  </p:childTnLst>
                                </p:cTn>
                              </p:par>
                              <p:par>
                                <p:cTn id="31" presetID="22" presetClass="entr" presetSubtype="8"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nodeType="afterGroup">
                            <p:stCondLst>
                              <p:cond delay="500"/>
                            </p:stCondLst>
                            <p:childTnLst>
                              <p:par>
                                <p:cTn id="35" presetID="10"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09" grpId="0" animBg="1"/>
      <p:bldP spid="28709" grpId="1" animBg="1"/>
      <p:bldP spid="2870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14325" y="274638"/>
            <a:ext cx="8229600" cy="1143000"/>
          </a:xfrm>
        </p:spPr>
        <p:txBody>
          <a:bodyPr/>
          <a:lstStyle/>
          <a:p>
            <a:pPr eaLnBrk="1" hangingPunct="1"/>
            <a:endParaRPr lang="en-US" smtClean="0"/>
          </a:p>
        </p:txBody>
      </p:sp>
      <p:sp>
        <p:nvSpPr>
          <p:cNvPr id="22531" name="Rectangle 3"/>
          <p:cNvSpPr>
            <a:spLocks noGrp="1" noChangeArrowheads="1"/>
          </p:cNvSpPr>
          <p:nvPr>
            <p:ph type="body" idx="1"/>
          </p:nvPr>
        </p:nvSpPr>
        <p:spPr>
          <a:xfrm>
            <a:off x="314325" y="1600200"/>
            <a:ext cx="8229600" cy="4525963"/>
          </a:xfrm>
        </p:spPr>
        <p:txBody>
          <a:bodyPr/>
          <a:lstStyle/>
          <a:p>
            <a:pPr eaLnBrk="1" hangingPunct="1"/>
            <a:endParaRPr lang="en-US" smtClean="0"/>
          </a:p>
        </p:txBody>
      </p:sp>
      <p:pic>
        <p:nvPicPr>
          <p:cNvPr id="22532" name="Picture 6" descr="log Gross Domestic Product per Capita vs log Birth Rate-1000 on linear scales 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5" y="60325"/>
            <a:ext cx="8278813" cy="673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7"/>
          <p:cNvSpPr>
            <a:spLocks noChangeArrowheads="1"/>
          </p:cNvSpPr>
          <p:nvPr/>
        </p:nvSpPr>
        <p:spPr bwMode="auto">
          <a:xfrm>
            <a:off x="2352675" y="1266825"/>
            <a:ext cx="4862513"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sz="2000">
                <a:solidFill>
                  <a:srgbClr val="00CC99"/>
                </a:solidFill>
                <a:latin typeface="Times New Roman" panose="02020603050405020304" pitchFamily="18" charset="0"/>
                <a:cs typeface="Times New Roman" panose="02020603050405020304" pitchFamily="18" charset="0"/>
              </a:rPr>
              <a:t>MIGHT BIRTH RATES IN THE PRESENCE OF HIGH LEVELS OF INFECTIOUS DISEASE RELATE TO REDUCED EMPLOYMENT AND NATIONAL PRODUCTION?</a:t>
            </a:r>
          </a:p>
        </p:txBody>
      </p:sp>
      <p:pic>
        <p:nvPicPr>
          <p:cNvPr id="47112" name="Picture 8" descr="arcadelightedarrow"/>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7185639">
            <a:off x="2389188" y="3468687"/>
            <a:ext cx="15049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Text Box 9"/>
          <p:cNvSpPr txBox="1">
            <a:spLocks noChangeArrowheads="1"/>
          </p:cNvSpPr>
          <p:nvPr/>
        </p:nvSpPr>
        <p:spPr bwMode="auto">
          <a:xfrm>
            <a:off x="3771900" y="4040188"/>
            <a:ext cx="200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800" b="0">
                <a:solidFill>
                  <a:srgbClr val="FFFF00"/>
                </a:solidFill>
              </a:rPr>
              <a:t>A POWER LAW !</a:t>
            </a:r>
          </a:p>
        </p:txBody>
      </p:sp>
      <p:sp>
        <p:nvSpPr>
          <p:cNvPr id="22536" name="Text Box 10"/>
          <p:cNvSpPr txBox="1">
            <a:spLocks noChangeArrowheads="1"/>
          </p:cNvSpPr>
          <p:nvPr/>
        </p:nvSpPr>
        <p:spPr bwMode="auto">
          <a:xfrm>
            <a:off x="6310313" y="4537075"/>
            <a:ext cx="184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22537" name="Text Box 11"/>
          <p:cNvSpPr txBox="1">
            <a:spLocks noChangeArrowheads="1"/>
          </p:cNvSpPr>
          <p:nvPr/>
        </p:nvSpPr>
        <p:spPr bwMode="auto">
          <a:xfrm>
            <a:off x="6710363" y="742950"/>
            <a:ext cx="1641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s-ES">
                <a:solidFill>
                  <a:schemeClr val="bg2"/>
                </a:solidFill>
              </a:rPr>
              <a:t>r = -0.884 ( p &lt; 0.01</a:t>
            </a:r>
            <a:r>
              <a:rPr lang="en-US">
                <a:solidFill>
                  <a:schemeClr val="bg2"/>
                </a:solidFill>
              </a:rPr>
              <a:t> </a:t>
            </a:r>
            <a:r>
              <a:rPr lang="es-ES">
                <a:solidFill>
                  <a:schemeClr val="bg2"/>
                </a:solidFill>
              </a:rPr>
              <a:t>)</a:t>
            </a:r>
          </a:p>
          <a:p>
            <a:pPr eaLnBrk="1" hangingPunct="1"/>
            <a:r>
              <a:rPr lang="es-ES">
                <a:solidFill>
                  <a:schemeClr val="bg2"/>
                </a:solidFill>
              </a:rPr>
              <a:t>n = 47 countries </a:t>
            </a:r>
            <a:endParaRPr lang="en-US">
              <a:solidFill>
                <a:schemeClr val="bg2"/>
              </a:solidFill>
            </a:endParaRPr>
          </a:p>
        </p:txBody>
      </p:sp>
      <p:sp>
        <p:nvSpPr>
          <p:cNvPr id="22538" name="Text Box 12"/>
          <p:cNvSpPr txBox="1">
            <a:spLocks noChangeArrowheads="1"/>
          </p:cNvSpPr>
          <p:nvPr/>
        </p:nvSpPr>
        <p:spPr bwMode="auto">
          <a:xfrm>
            <a:off x="0" y="5889625"/>
            <a:ext cx="13350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b="0">
                <a:solidFill>
                  <a:schemeClr val="bg2"/>
                </a:solidFill>
              </a:rPr>
              <a:t>Ordinary     least-squares regression of log transformed data on linear scales</a:t>
            </a:r>
            <a:endParaRPr lang="en-US">
              <a:solidFill>
                <a:schemeClr val="bg2"/>
              </a:solidFill>
            </a:endParaRPr>
          </a:p>
        </p:txBody>
      </p:sp>
      <p:sp>
        <p:nvSpPr>
          <p:cNvPr id="22539" name="Rectangle 10"/>
          <p:cNvSpPr>
            <a:spLocks noChangeArrowheads="1"/>
          </p:cNvSpPr>
          <p:nvPr/>
        </p:nvSpPr>
        <p:spPr bwMode="auto">
          <a:xfrm>
            <a:off x="2403475" y="255588"/>
            <a:ext cx="4635500" cy="244475"/>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15" name="TextBox 10"/>
          <p:cNvSpPr txBox="1">
            <a:spLocks noChangeArrowheads="1"/>
          </p:cNvSpPr>
          <p:nvPr/>
        </p:nvSpPr>
        <p:spPr bwMode="auto">
          <a:xfrm rot="16200000">
            <a:off x="-1667668" y="2974181"/>
            <a:ext cx="4171950" cy="369887"/>
          </a:xfrm>
          <a:prstGeom prst="rect">
            <a:avLst/>
          </a:prstGeom>
          <a:solidFill>
            <a:schemeClr val="tx1"/>
          </a:solidFill>
          <a:ln w="9525">
            <a:noFill/>
            <a:miter lim="800000"/>
            <a:headEnd/>
            <a:tailEnd/>
          </a:ln>
        </p:spPr>
        <p:txBody>
          <a:bodyPr>
            <a:spAutoFit/>
          </a:bodyPr>
          <a:lstStyle/>
          <a:p>
            <a:pPr algn="ctr">
              <a:defRPr/>
            </a:pPr>
            <a:r>
              <a:rPr lang="en-US" sz="1800" dirty="0">
                <a:solidFill>
                  <a:schemeClr val="bg1"/>
                </a:solidFill>
                <a:latin typeface="+mn-lt"/>
              </a:rPr>
              <a:t>Birth Rate / 1000</a:t>
            </a:r>
          </a:p>
        </p:txBody>
      </p:sp>
      <p:sp>
        <p:nvSpPr>
          <p:cNvPr id="17" name="TextBox 9"/>
          <p:cNvSpPr txBox="1">
            <a:spLocks noChangeArrowheads="1"/>
          </p:cNvSpPr>
          <p:nvPr/>
        </p:nvSpPr>
        <p:spPr bwMode="auto">
          <a:xfrm>
            <a:off x="2374900" y="6492875"/>
            <a:ext cx="4695825" cy="369888"/>
          </a:xfrm>
          <a:prstGeom prst="rect">
            <a:avLst/>
          </a:prstGeom>
          <a:solidFill>
            <a:schemeClr val="tx1"/>
          </a:solidFill>
          <a:ln w="9525">
            <a:noFill/>
            <a:miter lim="800000"/>
            <a:headEnd/>
            <a:tailEnd/>
          </a:ln>
        </p:spPr>
        <p:txBody>
          <a:bodyPr>
            <a:spAutoFit/>
          </a:bodyPr>
          <a:lstStyle/>
          <a:p>
            <a:pPr algn="ctr">
              <a:defRPr/>
            </a:pPr>
            <a:r>
              <a:rPr lang="en-US" sz="1800" dirty="0">
                <a:solidFill>
                  <a:schemeClr val="bg1"/>
                </a:solidFill>
                <a:latin typeface="+mn-lt"/>
              </a:rPr>
              <a:t>Gross Domestic Product per Capita (log)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7112"/>
                                        </p:tgtEl>
                                        <p:attrNameLst>
                                          <p:attrName>style.visibility</p:attrName>
                                        </p:attrNameLst>
                                      </p:cBhvr>
                                      <p:to>
                                        <p:strVal val="visible"/>
                                      </p:to>
                                    </p:set>
                                    <p:animEffect transition="in" filter="fade">
                                      <p:cBhvr>
                                        <p:cTn id="7" dur="1000"/>
                                        <p:tgtEl>
                                          <p:spTgt spid="4711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113"/>
                                        </p:tgtEl>
                                        <p:attrNameLst>
                                          <p:attrName>style.visibility</p:attrName>
                                        </p:attrNameLst>
                                      </p:cBhvr>
                                      <p:to>
                                        <p:strVal val="visible"/>
                                      </p:to>
                                    </p:set>
                                    <p:animEffect transition="in" filter="fade">
                                      <p:cBhvr>
                                        <p:cTn id="11" dur="500"/>
                                        <p:tgtEl>
                                          <p:spTgt spid="47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a:grpSpLocks/>
          </p:cNvGrpSpPr>
          <p:nvPr/>
        </p:nvGrpSpPr>
        <p:grpSpPr bwMode="auto">
          <a:xfrm>
            <a:off x="476250" y="0"/>
            <a:ext cx="8667750" cy="6605588"/>
            <a:chOff x="459472" y="-3438"/>
            <a:chExt cx="8667066" cy="6605851"/>
          </a:xfrm>
        </p:grpSpPr>
        <p:pic>
          <p:nvPicPr>
            <p:cNvPr id="235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013" y="1068388"/>
              <a:ext cx="5343525"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1"/>
            <p:cNvSpPr txBox="1">
              <a:spLocks/>
            </p:cNvSpPr>
            <p:nvPr/>
          </p:nvSpPr>
          <p:spPr bwMode="auto">
            <a:xfrm>
              <a:off x="459472" y="-3438"/>
              <a:ext cx="8228951" cy="1143046"/>
            </a:xfrm>
            <a:prstGeom prst="rect">
              <a:avLst/>
            </a:prstGeom>
            <a:noFill/>
            <a:ln w="9525">
              <a:noFill/>
              <a:miter lim="800000"/>
              <a:headEnd/>
              <a:tailEnd/>
            </a:ln>
          </p:spPr>
          <p:txBody>
            <a:bodyPr anchor="ctr"/>
            <a:lstStyle/>
            <a:p>
              <a:pPr algn="ctr" eaLnBrk="0" hangingPunct="0">
                <a:defRPr/>
              </a:pPr>
              <a:r>
                <a:rPr lang="en-US" sz="2000" kern="0" dirty="0">
                  <a:solidFill>
                    <a:srgbClr val="00CC99"/>
                  </a:solidFill>
                  <a:latin typeface="Times New Roman" pitchFamily="18" charset="0"/>
                  <a:ea typeface="+mj-ea"/>
                  <a:cs typeface="Times New Roman" pitchFamily="18" charset="0"/>
                </a:rPr>
                <a:t>OSMOSIS AND MATERNAL METABOLIC BALANCE</a:t>
              </a:r>
            </a:p>
          </p:txBody>
        </p:sp>
      </p:grpSp>
      <p:grpSp>
        <p:nvGrpSpPr>
          <p:cNvPr id="3" name="Group 41"/>
          <p:cNvGrpSpPr>
            <a:grpSpLocks/>
          </p:cNvGrpSpPr>
          <p:nvPr/>
        </p:nvGrpSpPr>
        <p:grpSpPr bwMode="auto">
          <a:xfrm>
            <a:off x="0" y="3649663"/>
            <a:ext cx="4830763" cy="923925"/>
            <a:chOff x="159489" y="3785119"/>
            <a:chExt cx="4835031" cy="924287"/>
          </a:xfrm>
        </p:grpSpPr>
        <p:cxnSp>
          <p:nvCxnSpPr>
            <p:cNvPr id="23569" name="Straight Arrow Connector 14"/>
            <p:cNvCxnSpPr>
              <a:cxnSpLocks noChangeShapeType="1"/>
            </p:cNvCxnSpPr>
            <p:nvPr/>
          </p:nvCxnSpPr>
          <p:spPr bwMode="auto">
            <a:xfrm flipV="1">
              <a:off x="3571021" y="4298608"/>
              <a:ext cx="1423499" cy="1"/>
            </a:xfrm>
            <a:prstGeom prst="straightConnector1">
              <a:avLst/>
            </a:prstGeom>
            <a:noFill/>
            <a:ln w="38100" algn="ctr">
              <a:solidFill>
                <a:srgbClr val="0066FF"/>
              </a:solidFill>
              <a:round/>
              <a:headEnd/>
              <a:tailEnd type="arrow" w="med" len="med"/>
            </a:ln>
            <a:extLst>
              <a:ext uri="{909E8E84-426E-40DD-AFC4-6F175D3DCCD1}">
                <a14:hiddenFill xmlns:a14="http://schemas.microsoft.com/office/drawing/2010/main">
                  <a:noFill/>
                </a14:hiddenFill>
              </a:ext>
            </a:extLst>
          </p:spPr>
        </p:cxnSp>
        <p:sp>
          <p:nvSpPr>
            <p:cNvPr id="23570" name="TextBox 18"/>
            <p:cNvSpPr txBox="1">
              <a:spLocks noChangeArrowheads="1"/>
            </p:cNvSpPr>
            <p:nvPr/>
          </p:nvSpPr>
          <p:spPr bwMode="auto">
            <a:xfrm>
              <a:off x="159489" y="3785119"/>
              <a:ext cx="3753292" cy="9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sz="2000">
                  <a:solidFill>
                    <a:srgbClr val="0066FF"/>
                  </a:solidFill>
                </a:rPr>
                <a:t>A MESH MAINTAINS ENTROPY GRADIENT</a:t>
              </a:r>
            </a:p>
            <a:p>
              <a:pPr algn="ctr" eaLnBrk="1" hangingPunct="1"/>
              <a:r>
                <a:rPr lang="en-US" sz="1400">
                  <a:solidFill>
                    <a:srgbClr val="0066FF"/>
                  </a:solidFill>
                </a:rPr>
                <a:t>(WHAT COULD THIS FILTER BE?)</a:t>
              </a:r>
            </a:p>
          </p:txBody>
        </p:sp>
      </p:grpSp>
      <p:grpSp>
        <p:nvGrpSpPr>
          <p:cNvPr id="4" name="Group 42"/>
          <p:cNvGrpSpPr>
            <a:grpSpLocks/>
          </p:cNvGrpSpPr>
          <p:nvPr/>
        </p:nvGrpSpPr>
        <p:grpSpPr bwMode="auto">
          <a:xfrm>
            <a:off x="88900" y="2084388"/>
            <a:ext cx="3419475" cy="4064000"/>
            <a:chOff x="211617" y="2220137"/>
            <a:chExt cx="3420466" cy="4065851"/>
          </a:xfrm>
        </p:grpSpPr>
        <p:grpSp>
          <p:nvGrpSpPr>
            <p:cNvPr id="23563" name="Group 29"/>
            <p:cNvGrpSpPr>
              <a:grpSpLocks/>
            </p:cNvGrpSpPr>
            <p:nvPr/>
          </p:nvGrpSpPr>
          <p:grpSpPr bwMode="auto">
            <a:xfrm>
              <a:off x="211617" y="2220137"/>
              <a:ext cx="3420466" cy="1389876"/>
              <a:chOff x="211617" y="2220137"/>
              <a:chExt cx="3420466" cy="1389876"/>
            </a:xfrm>
          </p:grpSpPr>
          <p:sp>
            <p:nvSpPr>
              <p:cNvPr id="23567" name="TextBox 3"/>
              <p:cNvSpPr txBox="1">
                <a:spLocks noChangeArrowheads="1"/>
              </p:cNvSpPr>
              <p:nvPr/>
            </p:nvSpPr>
            <p:spPr bwMode="auto">
              <a:xfrm>
                <a:off x="648618" y="2285967"/>
                <a:ext cx="2983465" cy="132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600">
                    <a:solidFill>
                      <a:srgbClr val="FFFF00"/>
                    </a:solidFill>
                  </a:rPr>
                  <a:t>MATERNAL METABOLIC ENERGY DEVOTED TO HUMAN BIOMASS PRODUCTION IN THE FACE OF INFECTIOUS DISEASE</a:t>
                </a:r>
              </a:p>
            </p:txBody>
          </p:sp>
          <p:pic>
            <p:nvPicPr>
              <p:cNvPr id="2356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617" y="2220137"/>
                <a:ext cx="4699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64" name="Group 32"/>
            <p:cNvGrpSpPr>
              <a:grpSpLocks/>
            </p:cNvGrpSpPr>
            <p:nvPr/>
          </p:nvGrpSpPr>
          <p:grpSpPr bwMode="auto">
            <a:xfrm>
              <a:off x="424635" y="4961943"/>
              <a:ext cx="3196815" cy="1324045"/>
              <a:chOff x="424635" y="4961943"/>
              <a:chExt cx="3196815" cy="1324045"/>
            </a:xfrm>
          </p:grpSpPr>
          <p:pic>
            <p:nvPicPr>
              <p:cNvPr id="2356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635" y="5081145"/>
                <a:ext cx="1714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TextBox 12"/>
              <p:cNvSpPr txBox="1">
                <a:spLocks noChangeArrowheads="1"/>
              </p:cNvSpPr>
              <p:nvPr/>
            </p:nvSpPr>
            <p:spPr bwMode="auto">
              <a:xfrm>
                <a:off x="666335" y="4961943"/>
                <a:ext cx="2955115" cy="132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600">
                    <a:solidFill>
                      <a:srgbClr val="FFFF00"/>
                    </a:solidFill>
                  </a:rPr>
                  <a:t>MATERNAL METABOLIC ENERGY DEVOTED TO NATIONAL PRODUCTION IN THE FACE OF INFECTIOUS DISEASE</a:t>
                </a:r>
              </a:p>
            </p:txBody>
          </p:sp>
        </p:grpSp>
      </p:grpSp>
      <p:grpSp>
        <p:nvGrpSpPr>
          <p:cNvPr id="7" name="Group 43"/>
          <p:cNvGrpSpPr>
            <a:grpSpLocks/>
          </p:cNvGrpSpPr>
          <p:nvPr/>
        </p:nvGrpSpPr>
        <p:grpSpPr bwMode="auto">
          <a:xfrm>
            <a:off x="122238" y="2608263"/>
            <a:ext cx="406400" cy="2946400"/>
            <a:chOff x="244473" y="2745271"/>
            <a:chExt cx="406400" cy="2946591"/>
          </a:xfrm>
        </p:grpSpPr>
        <p:pic>
          <p:nvPicPr>
            <p:cNvPr id="2356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73" y="2745271"/>
              <a:ext cx="406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843" y="5568037"/>
              <a:ext cx="1143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44"/>
          <p:cNvGrpSpPr>
            <a:grpSpLocks/>
          </p:cNvGrpSpPr>
          <p:nvPr/>
        </p:nvGrpSpPr>
        <p:grpSpPr bwMode="auto">
          <a:xfrm>
            <a:off x="207963" y="3173413"/>
            <a:ext cx="238125" cy="2801937"/>
            <a:chOff x="329720" y="3308837"/>
            <a:chExt cx="238897" cy="2803572"/>
          </a:xfrm>
        </p:grpSpPr>
        <p:pic>
          <p:nvPicPr>
            <p:cNvPr id="23559"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720" y="3308837"/>
              <a:ext cx="2381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367" y="5998109"/>
              <a:ext cx="9525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nodeType="afterGroup">
                            <p:stCondLst>
                              <p:cond delay="1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1330325" y="1989138"/>
            <a:ext cx="4422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800">
                <a:solidFill>
                  <a:srgbClr val="00B0F0"/>
                </a:solidFill>
              </a:rPr>
              <a:t>1. TEETH AND METABOLISM </a:t>
            </a:r>
          </a:p>
        </p:txBody>
      </p:sp>
      <p:sp>
        <p:nvSpPr>
          <p:cNvPr id="3" name="Text Box 12"/>
          <p:cNvSpPr txBox="1">
            <a:spLocks noChangeArrowheads="1"/>
          </p:cNvSpPr>
          <p:nvPr/>
        </p:nvSpPr>
        <p:spPr bwMode="auto">
          <a:xfrm>
            <a:off x="1338263" y="3086100"/>
            <a:ext cx="4413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800">
                <a:solidFill>
                  <a:srgbClr val="00B0F0"/>
                </a:solidFill>
              </a:rPr>
              <a:t>2. MICROBES TO METABOLISM</a:t>
            </a:r>
          </a:p>
        </p:txBody>
      </p:sp>
      <p:sp>
        <p:nvSpPr>
          <p:cNvPr id="4" name="Text Box 13"/>
          <p:cNvSpPr txBox="1">
            <a:spLocks noChangeArrowheads="1"/>
          </p:cNvSpPr>
          <p:nvPr/>
        </p:nvSpPr>
        <p:spPr bwMode="auto">
          <a:xfrm>
            <a:off x="1338263" y="4194175"/>
            <a:ext cx="4413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800">
                <a:solidFill>
                  <a:srgbClr val="00B0F0"/>
                </a:solidFill>
              </a:rPr>
              <a:t>3. SOLUTIONS TO PROBLEMS</a:t>
            </a:r>
          </a:p>
        </p:txBody>
      </p:sp>
      <p:sp>
        <p:nvSpPr>
          <p:cNvPr id="5" name="Rectangle 16"/>
          <p:cNvSpPr txBox="1">
            <a:spLocks noChangeArrowheads="1"/>
          </p:cNvSpPr>
          <p:nvPr/>
        </p:nvSpPr>
        <p:spPr>
          <a:xfrm>
            <a:off x="685800" y="438150"/>
            <a:ext cx="7772400" cy="490538"/>
          </a:xfrm>
          <a:prstGeom prst="rect">
            <a:avLst/>
          </a:prstGeom>
          <a:noFill/>
        </p:spPr>
        <p:txBody>
          <a:bodyPr lIns="90488" tIns="44450" rIns="90488" bIns="44450" anchor="b"/>
          <a:lstStyle/>
          <a:p>
            <a:pPr algn="ctr" eaLnBrk="0" hangingPunct="0">
              <a:defRPr/>
            </a:pPr>
            <a:r>
              <a:rPr lang="en-US" sz="2000" kern="0" dirty="0">
                <a:solidFill>
                  <a:srgbClr val="00CC99"/>
                </a:solidFill>
                <a:latin typeface="+mj-lt"/>
                <a:ea typeface="굴림" pitchFamily="34" charset="-127"/>
                <a:cs typeface="+mj-cs"/>
              </a:rPr>
              <a:t>OUTLINE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25413" y="131763"/>
            <a:ext cx="3876675" cy="1317625"/>
          </a:xfrm>
        </p:spPr>
        <p:txBody>
          <a:bodyPr/>
          <a:lstStyle/>
          <a:p>
            <a:pPr eaLnBrk="1" hangingPunct="1"/>
            <a:r>
              <a:rPr lang="en-US" b="1" smtClean="0">
                <a:solidFill>
                  <a:srgbClr val="00CC99"/>
                </a:solidFill>
                <a:cs typeface="Times New Roman" panose="02020603050405020304" pitchFamily="18" charset="0"/>
              </a:rPr>
              <a:t>A POLICY, RURAL INFRASTRUCTURE AND HEALTHCARE FILTER?</a:t>
            </a:r>
          </a:p>
        </p:txBody>
      </p:sp>
      <p:pic>
        <p:nvPicPr>
          <p:cNvPr id="24579" name="Picture 4" descr="From wheat to web - Children of the revolu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1625" y="322263"/>
            <a:ext cx="483235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271463" y="1530350"/>
            <a:ext cx="6972300" cy="4902200"/>
            <a:chOff x="171" y="964"/>
            <a:chExt cx="4392" cy="3088"/>
          </a:xfrm>
        </p:grpSpPr>
        <p:sp>
          <p:nvSpPr>
            <p:cNvPr id="24584" name="Rectangle 8"/>
            <p:cNvSpPr>
              <a:spLocks noChangeArrowheads="1"/>
            </p:cNvSpPr>
            <p:nvPr/>
          </p:nvSpPr>
          <p:spPr bwMode="auto">
            <a:xfrm>
              <a:off x="3624" y="3189"/>
              <a:ext cx="939" cy="821"/>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24585" name="Text Box 9"/>
            <p:cNvSpPr txBox="1">
              <a:spLocks noChangeArrowheads="1"/>
            </p:cNvSpPr>
            <p:nvPr/>
          </p:nvSpPr>
          <p:spPr bwMode="auto">
            <a:xfrm>
              <a:off x="171" y="964"/>
              <a:ext cx="2237" cy="3088"/>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500">
                  <a:solidFill>
                    <a:schemeClr val="bg1"/>
                  </a:solidFill>
                </a:rPr>
                <a:t>“The growing disparity between India’s urban economy, with its white-hot annual growth rate of around 9%, and its sagging rural economy yoked with massive unemployment, is of profound concern.  India, with more than 1.1 billion people, remains the country with the largest number of poor people, 70% of whom live in rural areas.  Moreover, the percentage of gross domestic product the government spends on rural infrastructure has been steadily declining since the late 1980s. According to the World Bank, improving the accessibility and quality of education, health care and basic  Infrastructure such as water, electricity, sanitation and roads are among India’s biggest challenges.”</a:t>
              </a:r>
            </a:p>
          </p:txBody>
        </p:sp>
      </p:grpSp>
      <p:grpSp>
        <p:nvGrpSpPr>
          <p:cNvPr id="3" name="Group 18"/>
          <p:cNvGrpSpPr>
            <a:grpSpLocks/>
          </p:cNvGrpSpPr>
          <p:nvPr/>
        </p:nvGrpSpPr>
        <p:grpSpPr bwMode="auto">
          <a:xfrm>
            <a:off x="266700" y="1530350"/>
            <a:ext cx="6972300" cy="4902200"/>
            <a:chOff x="171" y="964"/>
            <a:chExt cx="4392" cy="3088"/>
          </a:xfrm>
        </p:grpSpPr>
        <p:sp>
          <p:nvSpPr>
            <p:cNvPr id="24582" name="Rectangle 19"/>
            <p:cNvSpPr>
              <a:spLocks noChangeArrowheads="1"/>
            </p:cNvSpPr>
            <p:nvPr/>
          </p:nvSpPr>
          <p:spPr bwMode="auto">
            <a:xfrm>
              <a:off x="3624" y="3189"/>
              <a:ext cx="939" cy="821"/>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24583" name="Text Box 20"/>
            <p:cNvSpPr txBox="1">
              <a:spLocks noChangeArrowheads="1"/>
            </p:cNvSpPr>
            <p:nvPr/>
          </p:nvSpPr>
          <p:spPr bwMode="auto">
            <a:xfrm>
              <a:off x="171" y="964"/>
              <a:ext cx="2237" cy="3088"/>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500">
                  <a:solidFill>
                    <a:schemeClr val="bg1"/>
                  </a:solidFill>
                </a:rPr>
                <a:t>“The growing disparity between India’s urban economy, with its white-hot annual growth rate of around 9%, and its sagging rural economy yoked with massive unemployment, is of profound concern.  India, with more than 1.1 billion people, remains the country with the largest number of poor people, 70% of whom live in rural areas.  </a:t>
              </a:r>
              <a:r>
                <a:rPr lang="en-US" sz="1500">
                  <a:solidFill>
                    <a:srgbClr val="FFFF00"/>
                  </a:solidFill>
                </a:rPr>
                <a:t>Moreover, the percentage of gross domestic product the government spends on rural infrastructure has been steadily declining since the late 1980s.</a:t>
              </a:r>
              <a:r>
                <a:rPr lang="en-US" sz="1500">
                  <a:solidFill>
                    <a:schemeClr val="bg1"/>
                  </a:solidFill>
                </a:rPr>
                <a:t> According to the World Bank, improving the accessibility and quality of </a:t>
              </a:r>
              <a:r>
                <a:rPr lang="en-US" sz="1500">
                  <a:solidFill>
                    <a:srgbClr val="FFFF00"/>
                  </a:solidFill>
                </a:rPr>
                <a:t>education, health care and basic  Infrastructure such as water, electricity, sanitation and roads</a:t>
              </a:r>
              <a:r>
                <a:rPr lang="en-US" sz="1500">
                  <a:solidFill>
                    <a:schemeClr val="bg1"/>
                  </a:solidFill>
                </a:rPr>
                <a:t> are among India’s biggest challenges.”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subTitle" idx="1"/>
          </p:nvPr>
        </p:nvSpPr>
        <p:spPr/>
        <p:txBody>
          <a:bodyPr/>
          <a:lstStyle/>
          <a:p>
            <a:pPr eaLnBrk="1" hangingPunct="1"/>
            <a:endParaRPr lang="en-US" smtClean="0"/>
          </a:p>
        </p:txBody>
      </p:sp>
      <p:pic>
        <p:nvPicPr>
          <p:cNvPr id="2055" name="Picture 7" descr="Urban-rural differentials in health 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3308350"/>
            <a:ext cx="7799388"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9"/>
          <p:cNvSpPr txBox="1">
            <a:spLocks noChangeArrowheads="1"/>
          </p:cNvSpPr>
          <p:nvPr/>
        </p:nvSpPr>
        <p:spPr bwMode="auto">
          <a:xfrm>
            <a:off x="-1643063" y="3430588"/>
            <a:ext cx="1643063"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SHOWS THAT ACCESS TO HEALTHCARE, JUST LIKE IN KERALA, INFLUENCES THE HEALTH STATUS, EXCEPT THAT IN KERALA, POPULATION INCREASE HAS SUBSIDED, SO MORBIDITY IS INCREASING</a:t>
            </a:r>
          </a:p>
        </p:txBody>
      </p:sp>
      <p:grpSp>
        <p:nvGrpSpPr>
          <p:cNvPr id="2" name="Group 13"/>
          <p:cNvGrpSpPr>
            <a:grpSpLocks/>
          </p:cNvGrpSpPr>
          <p:nvPr/>
        </p:nvGrpSpPr>
        <p:grpSpPr bwMode="auto">
          <a:xfrm>
            <a:off x="0" y="0"/>
            <a:ext cx="8224838" cy="6858000"/>
            <a:chOff x="0" y="0"/>
            <a:chExt cx="8224838" cy="6858000"/>
          </a:xfrm>
        </p:grpSpPr>
        <p:grpSp>
          <p:nvGrpSpPr>
            <p:cNvPr id="25617" name="Group 12"/>
            <p:cNvGrpSpPr>
              <a:grpSpLocks/>
            </p:cNvGrpSpPr>
            <p:nvPr/>
          </p:nvGrpSpPr>
          <p:grpSpPr bwMode="auto">
            <a:xfrm>
              <a:off x="1192213" y="0"/>
              <a:ext cx="7032625" cy="3257550"/>
              <a:chOff x="1192213" y="0"/>
              <a:chExt cx="7032625" cy="3257550"/>
            </a:xfrm>
          </p:grpSpPr>
          <p:pic>
            <p:nvPicPr>
              <p:cNvPr id="2561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4638" y="0"/>
                <a:ext cx="5973762"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0" name="Text Box 10"/>
              <p:cNvSpPr txBox="1">
                <a:spLocks noChangeArrowheads="1"/>
              </p:cNvSpPr>
              <p:nvPr/>
            </p:nvSpPr>
            <p:spPr bwMode="auto">
              <a:xfrm>
                <a:off x="1192213" y="2981325"/>
                <a:ext cx="7032625"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POPULATION TOTALS FROM 1950-2050.  URBAN </a:t>
                </a:r>
                <a:r>
                  <a:rPr lang="en-US">
                    <a:solidFill>
                      <a:srgbClr val="0099CC"/>
                    </a:solidFill>
                  </a:rPr>
                  <a:t>(BLUE)</a:t>
                </a:r>
                <a:r>
                  <a:rPr lang="en-US">
                    <a:solidFill>
                      <a:schemeClr val="bg1"/>
                    </a:solidFill>
                  </a:rPr>
                  <a:t> AND RURAL </a:t>
                </a:r>
                <a:r>
                  <a:rPr lang="en-US">
                    <a:solidFill>
                      <a:srgbClr val="D60093"/>
                    </a:solidFill>
                  </a:rPr>
                  <a:t>(RED)</a:t>
                </a:r>
                <a:r>
                  <a:rPr lang="en-US">
                    <a:solidFill>
                      <a:schemeClr val="bg1"/>
                    </a:solidFill>
                  </a:rPr>
                  <a:t> IN THE WORLD</a:t>
                </a:r>
              </a:p>
            </p:txBody>
          </p:sp>
        </p:grpSp>
        <p:sp>
          <p:nvSpPr>
            <p:cNvPr id="25618" name="Text Box 13"/>
            <p:cNvSpPr txBox="1">
              <a:spLocks noChangeArrowheads="1"/>
            </p:cNvSpPr>
            <p:nvPr/>
          </p:nvSpPr>
          <p:spPr bwMode="auto">
            <a:xfrm>
              <a:off x="0" y="6553200"/>
              <a:ext cx="1123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ko-KR" sz="1400">
                  <a:solidFill>
                    <a:schemeClr val="bg2"/>
                  </a:solidFill>
                  <a:latin typeface="Times New Roman" panose="02020603050405020304" pitchFamily="18" charset="0"/>
                  <a:ea typeface="Gulim" panose="020B0600000101010101" pitchFamily="34" charset="-127"/>
                </a:rPr>
                <a:t>Hay, 2005</a:t>
              </a:r>
              <a:endParaRPr lang="en-US" sz="1400">
                <a:solidFill>
                  <a:schemeClr val="bg2"/>
                </a:solidFill>
                <a:latin typeface="Times New Roman" panose="02020603050405020304" pitchFamily="18" charset="0"/>
              </a:endParaRPr>
            </a:p>
          </p:txBody>
        </p:sp>
      </p:grpSp>
      <p:sp>
        <p:nvSpPr>
          <p:cNvPr id="17" name="TextBox 16"/>
          <p:cNvSpPr txBox="1">
            <a:spLocks noChangeArrowheads="1"/>
          </p:cNvSpPr>
          <p:nvPr/>
        </p:nvSpPr>
        <p:spPr bwMode="auto">
          <a:xfrm>
            <a:off x="681038" y="3390900"/>
            <a:ext cx="7127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000">
                <a:solidFill>
                  <a:schemeClr val="bg1"/>
                </a:solidFill>
              </a:rPr>
              <a:t>Example</a:t>
            </a:r>
          </a:p>
        </p:txBody>
      </p:sp>
      <p:grpSp>
        <p:nvGrpSpPr>
          <p:cNvPr id="4" name="Group 21"/>
          <p:cNvGrpSpPr>
            <a:grpSpLocks/>
          </p:cNvGrpSpPr>
          <p:nvPr/>
        </p:nvGrpSpPr>
        <p:grpSpPr bwMode="auto">
          <a:xfrm>
            <a:off x="5694363" y="4024313"/>
            <a:ext cx="2124075" cy="2090737"/>
            <a:chOff x="5694218" y="4023747"/>
            <a:chExt cx="2123796" cy="2092045"/>
          </a:xfrm>
        </p:grpSpPr>
        <p:sp>
          <p:nvSpPr>
            <p:cNvPr id="25615" name="Rectangle 19"/>
            <p:cNvSpPr>
              <a:spLocks noChangeArrowheads="1"/>
            </p:cNvSpPr>
            <p:nvPr/>
          </p:nvSpPr>
          <p:spPr bwMode="auto">
            <a:xfrm>
              <a:off x="5694218" y="4025735"/>
              <a:ext cx="356260" cy="2090057"/>
            </a:xfrm>
            <a:prstGeom prst="rect">
              <a:avLst/>
            </a:prstGeom>
            <a:noFill/>
            <a:ln w="952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25616" name="Rectangle 20"/>
            <p:cNvSpPr>
              <a:spLocks noChangeArrowheads="1"/>
            </p:cNvSpPr>
            <p:nvPr/>
          </p:nvSpPr>
          <p:spPr bwMode="auto">
            <a:xfrm>
              <a:off x="7461754" y="4023747"/>
              <a:ext cx="356260" cy="2090057"/>
            </a:xfrm>
            <a:prstGeom prst="rect">
              <a:avLst/>
            </a:prstGeom>
            <a:noFill/>
            <a:ln w="952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grpSp>
      <p:sp>
        <p:nvSpPr>
          <p:cNvPr id="12" name="Text Box 14"/>
          <p:cNvSpPr txBox="1">
            <a:spLocks noChangeArrowheads="1"/>
          </p:cNvSpPr>
          <p:nvPr/>
        </p:nvSpPr>
        <p:spPr bwMode="auto">
          <a:xfrm>
            <a:off x="0" y="2339975"/>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sz="2400">
                <a:solidFill>
                  <a:srgbClr val="00B0F0"/>
                </a:solidFill>
              </a:rPr>
              <a:t>ECONOMIC STOICHIOMETRY</a:t>
            </a:r>
            <a:endParaRPr lang="en-US" sz="2400">
              <a:solidFill>
                <a:schemeClr val="bg1"/>
              </a:solidFill>
            </a:endParaRPr>
          </a:p>
          <a:p>
            <a:pPr algn="ctr" eaLnBrk="1" hangingPunct="1"/>
            <a:r>
              <a:rPr lang="en-US" sz="2400">
                <a:solidFill>
                  <a:schemeClr val="bg1"/>
                </a:solidFill>
              </a:rPr>
              <a:t>the availability and distribution of </a:t>
            </a:r>
          </a:p>
          <a:p>
            <a:pPr algn="ctr" eaLnBrk="1" hangingPunct="1"/>
            <a:r>
              <a:rPr lang="en-US" sz="2400">
                <a:solidFill>
                  <a:schemeClr val="bg1"/>
                </a:solidFill>
              </a:rPr>
              <a:t>metabolic resources for nations</a:t>
            </a:r>
          </a:p>
        </p:txBody>
      </p:sp>
      <p:grpSp>
        <p:nvGrpSpPr>
          <p:cNvPr id="5" name="Group 27"/>
          <p:cNvGrpSpPr>
            <a:grpSpLocks/>
          </p:cNvGrpSpPr>
          <p:nvPr/>
        </p:nvGrpSpPr>
        <p:grpSpPr bwMode="auto">
          <a:xfrm>
            <a:off x="7075488" y="3829050"/>
            <a:ext cx="1031875" cy="2036763"/>
            <a:chOff x="7075170" y="3829050"/>
            <a:chExt cx="1032510" cy="2035986"/>
          </a:xfrm>
        </p:grpSpPr>
        <p:cxnSp>
          <p:nvCxnSpPr>
            <p:cNvPr id="25610" name="Straight Connector 15"/>
            <p:cNvCxnSpPr>
              <a:cxnSpLocks noChangeShapeType="1"/>
            </p:cNvCxnSpPr>
            <p:nvPr/>
          </p:nvCxnSpPr>
          <p:spPr bwMode="auto">
            <a:xfrm>
              <a:off x="7075170" y="3829050"/>
              <a:ext cx="1032510" cy="0"/>
            </a:xfrm>
            <a:prstGeom prst="line">
              <a:avLst/>
            </a:prstGeom>
            <a:noFill/>
            <a:ln w="9525" algn="ctr">
              <a:solidFill>
                <a:srgbClr val="00FFFF"/>
              </a:solidFill>
              <a:round/>
              <a:headEnd/>
              <a:tailEnd/>
            </a:ln>
            <a:extLst>
              <a:ext uri="{909E8E84-426E-40DD-AFC4-6F175D3DCCD1}">
                <a14:hiddenFill xmlns:a14="http://schemas.microsoft.com/office/drawing/2010/main">
                  <a:noFill/>
                </a14:hiddenFill>
              </a:ext>
            </a:extLst>
          </p:spPr>
        </p:cxnSp>
        <p:cxnSp>
          <p:nvCxnSpPr>
            <p:cNvPr id="25611" name="Straight Arrow Connector 18"/>
            <p:cNvCxnSpPr>
              <a:cxnSpLocks noChangeShapeType="1"/>
            </p:cNvCxnSpPr>
            <p:nvPr/>
          </p:nvCxnSpPr>
          <p:spPr bwMode="auto">
            <a:xfrm flipH="1" flipV="1">
              <a:off x="7917180" y="4046566"/>
              <a:ext cx="12469" cy="228600"/>
            </a:xfrm>
            <a:prstGeom prst="straightConnector1">
              <a:avLst/>
            </a:prstGeom>
            <a:noFill/>
            <a:ln w="9525" algn="ctr">
              <a:solidFill>
                <a:srgbClr val="00FFFF"/>
              </a:solidFill>
              <a:round/>
              <a:headEnd/>
              <a:tailEnd type="arrow" w="med" len="med"/>
            </a:ln>
            <a:extLst>
              <a:ext uri="{909E8E84-426E-40DD-AFC4-6F175D3DCCD1}">
                <a14:hiddenFill xmlns:a14="http://schemas.microsoft.com/office/drawing/2010/main">
                  <a:noFill/>
                </a14:hiddenFill>
              </a:ext>
            </a:extLst>
          </p:spPr>
        </p:cxnSp>
        <p:cxnSp>
          <p:nvCxnSpPr>
            <p:cNvPr id="25612" name="Straight Arrow Connector 22"/>
            <p:cNvCxnSpPr>
              <a:cxnSpLocks noChangeShapeType="1"/>
            </p:cNvCxnSpPr>
            <p:nvPr/>
          </p:nvCxnSpPr>
          <p:spPr bwMode="auto">
            <a:xfrm flipH="1" flipV="1">
              <a:off x="7927571" y="4365235"/>
              <a:ext cx="12469" cy="228600"/>
            </a:xfrm>
            <a:prstGeom prst="straightConnector1">
              <a:avLst/>
            </a:prstGeom>
            <a:noFill/>
            <a:ln w="9525" algn="ctr">
              <a:solidFill>
                <a:srgbClr val="00FFFF"/>
              </a:solidFill>
              <a:round/>
              <a:headEnd/>
              <a:tailEnd type="arrow" w="med" len="med"/>
            </a:ln>
            <a:extLst>
              <a:ext uri="{909E8E84-426E-40DD-AFC4-6F175D3DCCD1}">
                <a14:hiddenFill xmlns:a14="http://schemas.microsoft.com/office/drawing/2010/main">
                  <a:noFill/>
                </a14:hiddenFill>
              </a:ext>
            </a:extLst>
          </p:spPr>
        </p:cxnSp>
        <p:cxnSp>
          <p:nvCxnSpPr>
            <p:cNvPr id="25613" name="Straight Arrow Connector 23"/>
            <p:cNvCxnSpPr>
              <a:cxnSpLocks noChangeShapeType="1"/>
            </p:cNvCxnSpPr>
            <p:nvPr/>
          </p:nvCxnSpPr>
          <p:spPr bwMode="auto">
            <a:xfrm flipH="1" flipV="1">
              <a:off x="7937962" y="4870940"/>
              <a:ext cx="12469" cy="228600"/>
            </a:xfrm>
            <a:prstGeom prst="straightConnector1">
              <a:avLst/>
            </a:prstGeom>
            <a:noFill/>
            <a:ln w="9525" algn="ctr">
              <a:solidFill>
                <a:srgbClr val="00FFFF"/>
              </a:solidFill>
              <a:round/>
              <a:headEnd/>
              <a:tailEnd type="arrow" w="med" len="med"/>
            </a:ln>
            <a:extLst>
              <a:ext uri="{909E8E84-426E-40DD-AFC4-6F175D3DCCD1}">
                <a14:hiddenFill xmlns:a14="http://schemas.microsoft.com/office/drawing/2010/main">
                  <a:noFill/>
                </a14:hiddenFill>
              </a:ext>
            </a:extLst>
          </p:spPr>
        </p:cxnSp>
        <p:cxnSp>
          <p:nvCxnSpPr>
            <p:cNvPr id="25614" name="Straight Arrow Connector 25"/>
            <p:cNvCxnSpPr>
              <a:cxnSpLocks noChangeShapeType="1"/>
            </p:cNvCxnSpPr>
            <p:nvPr/>
          </p:nvCxnSpPr>
          <p:spPr bwMode="auto">
            <a:xfrm flipH="1" flipV="1">
              <a:off x="7951816" y="5636436"/>
              <a:ext cx="12469" cy="228600"/>
            </a:xfrm>
            <a:prstGeom prst="straightConnector1">
              <a:avLst/>
            </a:prstGeom>
            <a:noFill/>
            <a:ln w="9525" algn="ctr">
              <a:solidFill>
                <a:srgbClr val="00FFFF"/>
              </a:solidFill>
              <a:round/>
              <a:headEnd/>
              <a:tailEnd type="arrow" w="med" len="med"/>
            </a:ln>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nodeType="afterGroup">
                            <p:stCondLst>
                              <p:cond delay="500"/>
                            </p:stCondLst>
                            <p:childTnLst>
                              <p:par>
                                <p:cTn id="18" presetID="10" presetClass="entr" presetSubtype="0" fill="hold" nodeType="afterEffect">
                                  <p:stCondLst>
                                    <p:cond delay="0"/>
                                  </p:stCondLst>
                                  <p:childTnLst>
                                    <p:set>
                                      <p:cBhvr>
                                        <p:cTn id="19" dur="1" fill="hold">
                                          <p:stCondLst>
                                            <p:cond delay="0"/>
                                          </p:stCondLst>
                                        </p:cTn>
                                        <p:tgtEl>
                                          <p:spTgt spid="2055"/>
                                        </p:tgtEl>
                                        <p:attrNameLst>
                                          <p:attrName>style.visibility</p:attrName>
                                        </p:attrNameLst>
                                      </p:cBhvr>
                                      <p:to>
                                        <p:strVal val="visible"/>
                                      </p:to>
                                    </p:set>
                                    <p:animEffect transition="in" filter="fade">
                                      <p:cBhvr>
                                        <p:cTn id="20" dur="500"/>
                                        <p:tgtEl>
                                          <p:spTgt spid="2055"/>
                                        </p:tgtEl>
                                      </p:cBhvr>
                                    </p:animEffect>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nodeType="afterGroup">
                            <p:stCondLst>
                              <p:cond delay="15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9" descr="product space key 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513" y="2627313"/>
            <a:ext cx="168275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11"/>
          <p:cNvSpPr txBox="1">
            <a:spLocks noChangeArrowheads="1"/>
          </p:cNvSpPr>
          <p:nvPr/>
        </p:nvSpPr>
        <p:spPr bwMode="auto">
          <a:xfrm>
            <a:off x="233363" y="636905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chemeClr val="bg2"/>
                </a:solidFill>
                <a:latin typeface="Times New Roman" panose="02020603050405020304" pitchFamily="18" charset="0"/>
              </a:rPr>
              <a:t>Hidalgo, 2007</a:t>
            </a:r>
          </a:p>
        </p:txBody>
      </p:sp>
      <p:grpSp>
        <p:nvGrpSpPr>
          <p:cNvPr id="26628" name="Group 35"/>
          <p:cNvGrpSpPr>
            <a:grpSpLocks/>
          </p:cNvGrpSpPr>
          <p:nvPr/>
        </p:nvGrpSpPr>
        <p:grpSpPr bwMode="auto">
          <a:xfrm>
            <a:off x="3581400" y="638175"/>
            <a:ext cx="5019675" cy="5457825"/>
            <a:chOff x="2256" y="402"/>
            <a:chExt cx="3162" cy="3438"/>
          </a:xfrm>
        </p:grpSpPr>
        <p:pic>
          <p:nvPicPr>
            <p:cNvPr id="26630" name="Picture 10" descr="product space map bl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 y="402"/>
              <a:ext cx="3162" cy="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1" name="Group 18"/>
            <p:cNvGrpSpPr>
              <a:grpSpLocks/>
            </p:cNvGrpSpPr>
            <p:nvPr/>
          </p:nvGrpSpPr>
          <p:grpSpPr bwMode="auto">
            <a:xfrm>
              <a:off x="4668" y="2948"/>
              <a:ext cx="560" cy="208"/>
              <a:chOff x="4668" y="2948"/>
              <a:chExt cx="560" cy="208"/>
            </a:xfrm>
          </p:grpSpPr>
          <p:sp>
            <p:nvSpPr>
              <p:cNvPr id="26647" name="AutoShape 13"/>
              <p:cNvSpPr>
                <a:spLocks noChangeArrowheads="1"/>
              </p:cNvSpPr>
              <p:nvPr/>
            </p:nvSpPr>
            <p:spPr bwMode="auto">
              <a:xfrm>
                <a:off x="4980" y="2948"/>
                <a:ext cx="248" cy="208"/>
              </a:xfrm>
              <a:prstGeom prst="roundRect">
                <a:avLst>
                  <a:gd name="adj" fmla="val 16667"/>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26648" name="Line 15"/>
              <p:cNvSpPr>
                <a:spLocks noChangeShapeType="1"/>
              </p:cNvSpPr>
              <p:nvPr/>
            </p:nvSpPr>
            <p:spPr bwMode="auto">
              <a:xfrm flipH="1" flipV="1">
                <a:off x="4672" y="3032"/>
                <a:ext cx="304" cy="3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9" name="Line 16"/>
              <p:cNvSpPr>
                <a:spLocks noChangeShapeType="1"/>
              </p:cNvSpPr>
              <p:nvPr/>
            </p:nvSpPr>
            <p:spPr bwMode="auto">
              <a:xfrm flipH="1" flipV="1">
                <a:off x="4668" y="3032"/>
                <a:ext cx="303" cy="3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6632" name="Group 22"/>
            <p:cNvGrpSpPr>
              <a:grpSpLocks/>
            </p:cNvGrpSpPr>
            <p:nvPr/>
          </p:nvGrpSpPr>
          <p:grpSpPr bwMode="auto">
            <a:xfrm>
              <a:off x="4483" y="2372"/>
              <a:ext cx="861" cy="168"/>
              <a:chOff x="4483" y="2372"/>
              <a:chExt cx="861" cy="168"/>
            </a:xfrm>
          </p:grpSpPr>
          <p:sp>
            <p:nvSpPr>
              <p:cNvPr id="26643" name="AutoShape 12"/>
              <p:cNvSpPr>
                <a:spLocks noChangeArrowheads="1"/>
              </p:cNvSpPr>
              <p:nvPr/>
            </p:nvSpPr>
            <p:spPr bwMode="auto">
              <a:xfrm>
                <a:off x="5104" y="2372"/>
                <a:ext cx="240" cy="168"/>
              </a:xfrm>
              <a:prstGeom prst="roundRect">
                <a:avLst>
                  <a:gd name="adj" fmla="val 16667"/>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grpSp>
            <p:nvGrpSpPr>
              <p:cNvPr id="26644" name="Group 21"/>
              <p:cNvGrpSpPr>
                <a:grpSpLocks/>
              </p:cNvGrpSpPr>
              <p:nvPr/>
            </p:nvGrpSpPr>
            <p:grpSpPr bwMode="auto">
              <a:xfrm>
                <a:off x="4483" y="2430"/>
                <a:ext cx="624" cy="32"/>
                <a:chOff x="4780" y="2424"/>
                <a:chExt cx="308" cy="32"/>
              </a:xfrm>
            </p:grpSpPr>
            <p:sp>
              <p:nvSpPr>
                <p:cNvPr id="26645" name="Line 19"/>
                <p:cNvSpPr>
                  <a:spLocks noChangeShapeType="1"/>
                </p:cNvSpPr>
                <p:nvPr/>
              </p:nvSpPr>
              <p:spPr bwMode="auto">
                <a:xfrm flipH="1" flipV="1">
                  <a:off x="4784" y="2424"/>
                  <a:ext cx="304" cy="3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6" name="Line 20"/>
                <p:cNvSpPr>
                  <a:spLocks noChangeShapeType="1"/>
                </p:cNvSpPr>
                <p:nvPr/>
              </p:nvSpPr>
              <p:spPr bwMode="auto">
                <a:xfrm flipH="1" flipV="1">
                  <a:off x="4780" y="2424"/>
                  <a:ext cx="303" cy="3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26633" name="Group 28"/>
            <p:cNvGrpSpPr>
              <a:grpSpLocks/>
            </p:cNvGrpSpPr>
            <p:nvPr/>
          </p:nvGrpSpPr>
          <p:grpSpPr bwMode="auto">
            <a:xfrm>
              <a:off x="2901" y="873"/>
              <a:ext cx="289" cy="442"/>
              <a:chOff x="2901" y="873"/>
              <a:chExt cx="289" cy="442"/>
            </a:xfrm>
          </p:grpSpPr>
          <p:grpSp>
            <p:nvGrpSpPr>
              <p:cNvPr id="26639" name="Group 25"/>
              <p:cNvGrpSpPr>
                <a:grpSpLocks/>
              </p:cNvGrpSpPr>
              <p:nvPr/>
            </p:nvGrpSpPr>
            <p:grpSpPr bwMode="auto">
              <a:xfrm rot="14895864" flipH="1">
                <a:off x="3028" y="1153"/>
                <a:ext cx="294" cy="30"/>
                <a:chOff x="4780" y="2424"/>
                <a:chExt cx="308" cy="32"/>
              </a:xfrm>
            </p:grpSpPr>
            <p:sp>
              <p:nvSpPr>
                <p:cNvPr id="26641" name="Line 26"/>
                <p:cNvSpPr>
                  <a:spLocks noChangeShapeType="1"/>
                </p:cNvSpPr>
                <p:nvPr/>
              </p:nvSpPr>
              <p:spPr bwMode="auto">
                <a:xfrm flipH="1" flipV="1">
                  <a:off x="4784" y="2424"/>
                  <a:ext cx="304" cy="3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2" name="Line 27"/>
                <p:cNvSpPr>
                  <a:spLocks noChangeShapeType="1"/>
                </p:cNvSpPr>
                <p:nvPr/>
              </p:nvSpPr>
              <p:spPr bwMode="auto">
                <a:xfrm flipH="1" flipV="1">
                  <a:off x="4780" y="2424"/>
                  <a:ext cx="303" cy="3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6640" name="AutoShape 24"/>
              <p:cNvSpPr>
                <a:spLocks noChangeArrowheads="1"/>
              </p:cNvSpPr>
              <p:nvPr/>
            </p:nvSpPr>
            <p:spPr bwMode="auto">
              <a:xfrm>
                <a:off x="2901" y="873"/>
                <a:ext cx="240" cy="168"/>
              </a:xfrm>
              <a:prstGeom prst="roundRect">
                <a:avLst>
                  <a:gd name="adj" fmla="val 16667"/>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grpSp>
        <p:grpSp>
          <p:nvGrpSpPr>
            <p:cNvPr id="26634" name="Group 34"/>
            <p:cNvGrpSpPr>
              <a:grpSpLocks/>
            </p:cNvGrpSpPr>
            <p:nvPr/>
          </p:nvGrpSpPr>
          <p:grpSpPr bwMode="auto">
            <a:xfrm>
              <a:off x="3524" y="3141"/>
              <a:ext cx="240" cy="495"/>
              <a:chOff x="3524" y="3141"/>
              <a:chExt cx="240" cy="495"/>
            </a:xfrm>
          </p:grpSpPr>
          <p:grpSp>
            <p:nvGrpSpPr>
              <p:cNvPr id="26635" name="Group 29"/>
              <p:cNvGrpSpPr>
                <a:grpSpLocks/>
              </p:cNvGrpSpPr>
              <p:nvPr/>
            </p:nvGrpSpPr>
            <p:grpSpPr bwMode="auto">
              <a:xfrm rot="-6566701">
                <a:off x="3529" y="3248"/>
                <a:ext cx="318" cy="103"/>
                <a:chOff x="4780" y="2424"/>
                <a:chExt cx="308" cy="32"/>
              </a:xfrm>
            </p:grpSpPr>
            <p:sp>
              <p:nvSpPr>
                <p:cNvPr id="26637" name="Line 30"/>
                <p:cNvSpPr>
                  <a:spLocks noChangeShapeType="1"/>
                </p:cNvSpPr>
                <p:nvPr/>
              </p:nvSpPr>
              <p:spPr bwMode="auto">
                <a:xfrm flipH="1" flipV="1">
                  <a:off x="4784" y="2424"/>
                  <a:ext cx="304" cy="3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8" name="Line 31"/>
                <p:cNvSpPr>
                  <a:spLocks noChangeShapeType="1"/>
                </p:cNvSpPr>
                <p:nvPr/>
              </p:nvSpPr>
              <p:spPr bwMode="auto">
                <a:xfrm flipH="1" flipV="1">
                  <a:off x="4780" y="2424"/>
                  <a:ext cx="303" cy="3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6636" name="AutoShape 32"/>
              <p:cNvSpPr>
                <a:spLocks noChangeArrowheads="1"/>
              </p:cNvSpPr>
              <p:nvPr/>
            </p:nvSpPr>
            <p:spPr bwMode="auto">
              <a:xfrm>
                <a:off x="3524" y="3468"/>
                <a:ext cx="240" cy="168"/>
              </a:xfrm>
              <a:prstGeom prst="roundRect">
                <a:avLst>
                  <a:gd name="adj" fmla="val 16667"/>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grpSp>
      </p:grpSp>
      <p:sp>
        <p:nvSpPr>
          <p:cNvPr id="26629" name="Rectangle 2"/>
          <p:cNvSpPr>
            <a:spLocks noGrp="1" noChangeArrowheads="1"/>
          </p:cNvSpPr>
          <p:nvPr>
            <p:ph type="title"/>
          </p:nvPr>
        </p:nvSpPr>
        <p:spPr>
          <a:xfrm>
            <a:off x="361950" y="808038"/>
            <a:ext cx="4165600" cy="1128712"/>
          </a:xfrm>
        </p:spPr>
        <p:txBody>
          <a:bodyPr/>
          <a:lstStyle/>
          <a:p>
            <a:pPr eaLnBrk="1" hangingPunct="1"/>
            <a:r>
              <a:rPr lang="en-US" b="1" smtClean="0">
                <a:solidFill>
                  <a:srgbClr val="00CC99"/>
                </a:solidFill>
                <a:cs typeface="Times New Roman" panose="02020603050405020304" pitchFamily="18" charset="0"/>
              </a:rPr>
              <a:t>NATIONAL PRODUCTION AND THE COMPLEXITY OF PRODUCT SPACE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7"/>
          <p:cNvSpPr txBox="1">
            <a:spLocks noChangeArrowheads="1"/>
          </p:cNvSpPr>
          <p:nvPr/>
        </p:nvSpPr>
        <p:spPr bwMode="auto">
          <a:xfrm>
            <a:off x="6176963" y="947738"/>
            <a:ext cx="2716212"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800" b="0">
                <a:solidFill>
                  <a:schemeClr val="bg1"/>
                </a:solidFill>
              </a:rPr>
              <a:t>In these illustrations, yellow squares mark products successfully</a:t>
            </a:r>
          </a:p>
          <a:p>
            <a:pPr eaLnBrk="1" hangingPunct="1"/>
            <a:r>
              <a:rPr lang="en-US" sz="1800" b="0">
                <a:solidFill>
                  <a:schemeClr val="bg1"/>
                </a:solidFill>
              </a:rPr>
              <a:t>exported. The industrialized countries' products occupy the highly connected core of world trade. Goods from Southeast Asia and the Pacific region cluster in the garment industry and in electronics, while products exported from sub-Saharan Africa and Latin America are mostly peripheral.</a:t>
            </a:r>
          </a:p>
        </p:txBody>
      </p:sp>
      <p:pic>
        <p:nvPicPr>
          <p:cNvPr id="27651" name="Picture 9" descr="product space by region 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754063"/>
            <a:ext cx="4322763" cy="58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2"/>
          <p:cNvSpPr>
            <a:spLocks noGrp="1" noChangeArrowheads="1"/>
          </p:cNvSpPr>
          <p:nvPr>
            <p:ph type="title"/>
          </p:nvPr>
        </p:nvSpPr>
        <p:spPr>
          <a:xfrm>
            <a:off x="95250" y="106363"/>
            <a:ext cx="9048750" cy="808037"/>
          </a:xfrm>
        </p:spPr>
        <p:txBody>
          <a:bodyPr/>
          <a:lstStyle/>
          <a:p>
            <a:pPr eaLnBrk="1" hangingPunct="1"/>
            <a:r>
              <a:rPr lang="en-US" b="1" smtClean="0">
                <a:solidFill>
                  <a:srgbClr val="00CC99"/>
                </a:solidFill>
                <a:cs typeface="Times New Roman" panose="02020603050405020304" pitchFamily="18" charset="0"/>
              </a:rPr>
              <a:t>REGIONAL PRODUCT SPACE</a:t>
            </a:r>
          </a:p>
        </p:txBody>
      </p:sp>
      <p:sp>
        <p:nvSpPr>
          <p:cNvPr id="27653" name="Text Box 10"/>
          <p:cNvSpPr txBox="1">
            <a:spLocks noChangeArrowheads="1"/>
          </p:cNvSpPr>
          <p:nvPr/>
        </p:nvSpPr>
        <p:spPr bwMode="auto">
          <a:xfrm>
            <a:off x="233363" y="636905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chemeClr val="bg2"/>
                </a:solidFill>
                <a:latin typeface="Times New Roman" panose="02020603050405020304" pitchFamily="18" charset="0"/>
              </a:rPr>
              <a:t>Hidalgo, 2007</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19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11"/>
          <p:cNvSpPr>
            <a:spLocks noGrp="1" noChangeArrowheads="1"/>
          </p:cNvSpPr>
          <p:nvPr>
            <p:ph type="title"/>
          </p:nvPr>
        </p:nvSpPr>
        <p:spPr>
          <a:xfrm>
            <a:off x="5083175" y="1009650"/>
            <a:ext cx="4060825" cy="1341438"/>
          </a:xfrm>
        </p:spPr>
        <p:txBody>
          <a:bodyPr/>
          <a:lstStyle/>
          <a:p>
            <a:pPr eaLnBrk="1" hangingPunct="1"/>
            <a:r>
              <a:rPr lang="en-US" b="1" smtClean="0">
                <a:solidFill>
                  <a:srgbClr val="00CC99"/>
                </a:solidFill>
                <a:cs typeface="Times New Roman" panose="02020603050405020304" pitchFamily="18" charset="0"/>
              </a:rPr>
              <a:t>TO THE FINAL QUESTION, IS THERE A RELATIONSHIP BETWEEN INFECTIOUS MATERNAL METABOLIC BURDON, INFECTIOUS DISEASE, AND NATIONAL PRODUCTION?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6" descr="log Gross Domestic Product per Capita vs log Birth Rate-1000 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5" y="133350"/>
            <a:ext cx="8278813" cy="658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1462088" y="2474913"/>
            <a:ext cx="4716462" cy="2990850"/>
            <a:chOff x="1011" y="1559"/>
            <a:chExt cx="2971" cy="1884"/>
          </a:xfrm>
        </p:grpSpPr>
        <p:sp>
          <p:nvSpPr>
            <p:cNvPr id="29753" name="Text Box 4"/>
            <p:cNvSpPr txBox="1">
              <a:spLocks noChangeArrowheads="1"/>
            </p:cNvSpPr>
            <p:nvPr/>
          </p:nvSpPr>
          <p:spPr bwMode="auto">
            <a:xfrm>
              <a:off x="3578" y="1559"/>
              <a:ext cx="4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0000FF"/>
                  </a:solidFill>
                </a:rPr>
                <a:t>LIBYA</a:t>
              </a:r>
            </a:p>
          </p:txBody>
        </p:sp>
        <p:sp>
          <p:nvSpPr>
            <p:cNvPr id="29754" name="Text Box 5"/>
            <p:cNvSpPr txBox="1">
              <a:spLocks noChangeArrowheads="1"/>
            </p:cNvSpPr>
            <p:nvPr/>
          </p:nvSpPr>
          <p:spPr bwMode="auto">
            <a:xfrm>
              <a:off x="2441" y="1976"/>
              <a:ext cx="6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0000FF"/>
                  </a:solidFill>
                </a:rPr>
                <a:t>MOROCCO</a:t>
              </a:r>
            </a:p>
          </p:txBody>
        </p:sp>
        <p:sp>
          <p:nvSpPr>
            <p:cNvPr id="29755" name="Text Box 6"/>
            <p:cNvSpPr txBox="1">
              <a:spLocks noChangeArrowheads="1"/>
            </p:cNvSpPr>
            <p:nvPr/>
          </p:nvSpPr>
          <p:spPr bwMode="auto">
            <a:xfrm>
              <a:off x="3028" y="2220"/>
              <a:ext cx="5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0000FF"/>
                  </a:solidFill>
                </a:rPr>
                <a:t>ALGERIA</a:t>
              </a:r>
            </a:p>
          </p:txBody>
        </p:sp>
        <p:sp>
          <p:nvSpPr>
            <p:cNvPr id="29756" name="Text Box 7"/>
            <p:cNvSpPr txBox="1">
              <a:spLocks noChangeArrowheads="1"/>
            </p:cNvSpPr>
            <p:nvPr/>
          </p:nvSpPr>
          <p:spPr bwMode="auto">
            <a:xfrm>
              <a:off x="3149" y="2444"/>
              <a:ext cx="58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0000FF"/>
                  </a:solidFill>
                </a:rPr>
                <a:t>TUNISIA - </a:t>
              </a:r>
            </a:p>
          </p:txBody>
        </p:sp>
        <p:sp>
          <p:nvSpPr>
            <p:cNvPr id="29757" name="Text Box 8"/>
            <p:cNvSpPr txBox="1">
              <a:spLocks noChangeArrowheads="1"/>
            </p:cNvSpPr>
            <p:nvPr/>
          </p:nvSpPr>
          <p:spPr bwMode="auto">
            <a:xfrm>
              <a:off x="1011" y="3270"/>
              <a:ext cx="8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0000FF"/>
                  </a:solidFill>
                </a:rPr>
                <a:t>INTERMEDIATE</a:t>
              </a:r>
            </a:p>
          </p:txBody>
        </p:sp>
      </p:grpSp>
      <p:sp>
        <p:nvSpPr>
          <p:cNvPr id="29700" name="Text Box 9"/>
          <p:cNvSpPr txBox="1">
            <a:spLocks noChangeArrowheads="1"/>
          </p:cNvSpPr>
          <p:nvPr/>
        </p:nvSpPr>
        <p:spPr bwMode="auto">
          <a:xfrm>
            <a:off x="6867525" y="628650"/>
            <a:ext cx="1655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s-ES">
                <a:solidFill>
                  <a:schemeClr val="bg2"/>
                </a:solidFill>
              </a:rPr>
              <a:t>r = -0.884 ( p &lt; 0.01</a:t>
            </a:r>
            <a:r>
              <a:rPr lang="en-US">
                <a:solidFill>
                  <a:schemeClr val="bg2"/>
                </a:solidFill>
              </a:rPr>
              <a:t> </a:t>
            </a:r>
            <a:r>
              <a:rPr lang="es-ES">
                <a:solidFill>
                  <a:schemeClr val="bg2"/>
                </a:solidFill>
              </a:rPr>
              <a:t>)</a:t>
            </a:r>
          </a:p>
          <a:p>
            <a:pPr eaLnBrk="1" hangingPunct="1"/>
            <a:r>
              <a:rPr lang="es-ES">
                <a:solidFill>
                  <a:schemeClr val="bg2"/>
                </a:solidFill>
              </a:rPr>
              <a:t>slope = -0.38</a:t>
            </a:r>
          </a:p>
          <a:p>
            <a:pPr eaLnBrk="1" hangingPunct="1"/>
            <a:r>
              <a:rPr lang="es-ES">
                <a:solidFill>
                  <a:schemeClr val="bg2"/>
                </a:solidFill>
              </a:rPr>
              <a:t>n = 47 countries </a:t>
            </a:r>
            <a:endParaRPr lang="en-US">
              <a:solidFill>
                <a:schemeClr val="bg2"/>
              </a:solidFill>
            </a:endParaRPr>
          </a:p>
        </p:txBody>
      </p:sp>
      <p:sp>
        <p:nvSpPr>
          <p:cNvPr id="29701" name="Text Box 10"/>
          <p:cNvSpPr txBox="1">
            <a:spLocks noChangeArrowheads="1"/>
          </p:cNvSpPr>
          <p:nvPr/>
        </p:nvSpPr>
        <p:spPr bwMode="auto">
          <a:xfrm>
            <a:off x="0" y="5889625"/>
            <a:ext cx="13350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b="0">
                <a:solidFill>
                  <a:schemeClr val="bg2"/>
                </a:solidFill>
              </a:rPr>
              <a:t>Ordinary     least-squares regression of log transformed data on log scales</a:t>
            </a:r>
            <a:endParaRPr lang="en-US">
              <a:solidFill>
                <a:schemeClr val="bg2"/>
              </a:solidFill>
            </a:endParaRPr>
          </a:p>
        </p:txBody>
      </p:sp>
      <p:grpSp>
        <p:nvGrpSpPr>
          <p:cNvPr id="3" name="Group 31"/>
          <p:cNvGrpSpPr>
            <a:grpSpLocks/>
          </p:cNvGrpSpPr>
          <p:nvPr/>
        </p:nvGrpSpPr>
        <p:grpSpPr bwMode="auto">
          <a:xfrm>
            <a:off x="1135063" y="754063"/>
            <a:ext cx="5054600" cy="4483100"/>
            <a:chOff x="805" y="475"/>
            <a:chExt cx="3184" cy="2824"/>
          </a:xfrm>
        </p:grpSpPr>
        <p:sp>
          <p:nvSpPr>
            <p:cNvPr id="29745" name="Text Box 32"/>
            <p:cNvSpPr txBox="1">
              <a:spLocks noChangeArrowheads="1"/>
            </p:cNvSpPr>
            <p:nvPr/>
          </p:nvSpPr>
          <p:spPr bwMode="auto">
            <a:xfrm>
              <a:off x="819" y="475"/>
              <a:ext cx="81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00FF"/>
                  </a:solidFill>
                </a:rPr>
                <a:t>AFGHANISTAN</a:t>
              </a:r>
            </a:p>
          </p:txBody>
        </p:sp>
        <p:sp>
          <p:nvSpPr>
            <p:cNvPr id="29746" name="Text Box 33"/>
            <p:cNvSpPr txBox="1">
              <a:spLocks noChangeArrowheads="1"/>
            </p:cNvSpPr>
            <p:nvPr/>
          </p:nvSpPr>
          <p:spPr bwMode="auto">
            <a:xfrm>
              <a:off x="2283" y="1335"/>
              <a:ext cx="7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00FF"/>
                  </a:solidFill>
                </a:rPr>
                <a:t>BANGLADESH</a:t>
              </a:r>
            </a:p>
          </p:txBody>
        </p:sp>
        <p:sp>
          <p:nvSpPr>
            <p:cNvPr id="29747" name="Text Box 34"/>
            <p:cNvSpPr txBox="1">
              <a:spLocks noChangeArrowheads="1"/>
            </p:cNvSpPr>
            <p:nvPr/>
          </p:nvSpPr>
          <p:spPr bwMode="auto">
            <a:xfrm>
              <a:off x="2703" y="1575"/>
              <a:ext cx="70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00FF"/>
                  </a:solidFill>
                </a:rPr>
                <a:t>PHILLIPINES</a:t>
              </a:r>
            </a:p>
          </p:txBody>
        </p:sp>
        <p:sp>
          <p:nvSpPr>
            <p:cNvPr id="29748" name="Text Box 35"/>
            <p:cNvSpPr txBox="1">
              <a:spLocks noChangeArrowheads="1"/>
            </p:cNvSpPr>
            <p:nvPr/>
          </p:nvSpPr>
          <p:spPr bwMode="auto">
            <a:xfrm>
              <a:off x="2952" y="1740"/>
              <a:ext cx="52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00FF"/>
                  </a:solidFill>
                </a:rPr>
                <a:t>NAMIBIA</a:t>
              </a:r>
            </a:p>
          </p:txBody>
        </p:sp>
        <p:sp>
          <p:nvSpPr>
            <p:cNvPr id="29749" name="Text Box 36"/>
            <p:cNvSpPr txBox="1">
              <a:spLocks noChangeArrowheads="1"/>
            </p:cNvSpPr>
            <p:nvPr/>
          </p:nvSpPr>
          <p:spPr bwMode="auto">
            <a:xfrm>
              <a:off x="2423" y="1806"/>
              <a:ext cx="37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00FF"/>
                  </a:solidFill>
                </a:rPr>
                <a:t>INDIA</a:t>
              </a:r>
            </a:p>
          </p:txBody>
        </p:sp>
        <p:sp>
          <p:nvSpPr>
            <p:cNvPr id="29750" name="Text Box 37"/>
            <p:cNvSpPr txBox="1">
              <a:spLocks noChangeArrowheads="1"/>
            </p:cNvSpPr>
            <p:nvPr/>
          </p:nvSpPr>
          <p:spPr bwMode="auto">
            <a:xfrm>
              <a:off x="3383" y="2777"/>
              <a:ext cx="60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00FF"/>
                  </a:solidFill>
                </a:rPr>
                <a:t>THAILAND</a:t>
              </a:r>
            </a:p>
          </p:txBody>
        </p:sp>
        <p:sp>
          <p:nvSpPr>
            <p:cNvPr id="29751" name="Text Box 38"/>
            <p:cNvSpPr txBox="1">
              <a:spLocks noChangeArrowheads="1"/>
            </p:cNvSpPr>
            <p:nvPr/>
          </p:nvSpPr>
          <p:spPr bwMode="auto">
            <a:xfrm>
              <a:off x="1011" y="3126"/>
              <a:ext cx="35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00FF"/>
                  </a:solidFill>
                </a:rPr>
                <a:t>HIGH</a:t>
              </a:r>
            </a:p>
          </p:txBody>
        </p:sp>
        <p:sp>
          <p:nvSpPr>
            <p:cNvPr id="29752" name="Text Box 39"/>
            <p:cNvSpPr txBox="1">
              <a:spLocks noChangeArrowheads="1"/>
            </p:cNvSpPr>
            <p:nvPr/>
          </p:nvSpPr>
          <p:spPr bwMode="auto">
            <a:xfrm>
              <a:off x="805" y="895"/>
              <a:ext cx="7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t> </a:t>
              </a:r>
              <a:r>
                <a:rPr lang="en-US">
                  <a:solidFill>
                    <a:srgbClr val="FF00FF"/>
                  </a:solidFill>
                </a:rPr>
                <a:t>DJIBUOUTI</a:t>
              </a:r>
              <a:endParaRPr lang="en-US"/>
            </a:p>
          </p:txBody>
        </p:sp>
      </p:grpSp>
      <p:grpSp>
        <p:nvGrpSpPr>
          <p:cNvPr id="4" name="Group 40"/>
          <p:cNvGrpSpPr>
            <a:grpSpLocks/>
          </p:cNvGrpSpPr>
          <p:nvPr/>
        </p:nvGrpSpPr>
        <p:grpSpPr bwMode="auto">
          <a:xfrm>
            <a:off x="1462088" y="2160588"/>
            <a:ext cx="6956425" cy="3990975"/>
            <a:chOff x="1011" y="1361"/>
            <a:chExt cx="4382" cy="2514"/>
          </a:xfrm>
        </p:grpSpPr>
        <p:sp>
          <p:nvSpPr>
            <p:cNvPr id="29731" name="Text Box 41"/>
            <p:cNvSpPr txBox="1">
              <a:spLocks noChangeArrowheads="1"/>
            </p:cNvSpPr>
            <p:nvPr/>
          </p:nvSpPr>
          <p:spPr bwMode="auto">
            <a:xfrm>
              <a:off x="3195" y="1361"/>
              <a:ext cx="88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SAUDIA ARABIA</a:t>
              </a:r>
            </a:p>
          </p:txBody>
        </p:sp>
        <p:sp>
          <p:nvSpPr>
            <p:cNvPr id="29732" name="Text Box 42"/>
            <p:cNvSpPr txBox="1">
              <a:spLocks noChangeArrowheads="1"/>
            </p:cNvSpPr>
            <p:nvPr/>
          </p:nvSpPr>
          <p:spPr bwMode="auto">
            <a:xfrm>
              <a:off x="3181" y="1870"/>
              <a:ext cx="10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a:solidFill>
                    <a:schemeClr val="bg1"/>
                  </a:solidFill>
                </a:rPr>
                <a:t>AMERICAN SOMOA</a:t>
              </a:r>
            </a:p>
          </p:txBody>
        </p:sp>
        <p:sp>
          <p:nvSpPr>
            <p:cNvPr id="29733" name="Text Box 43"/>
            <p:cNvSpPr txBox="1">
              <a:spLocks noChangeArrowheads="1"/>
            </p:cNvSpPr>
            <p:nvPr/>
          </p:nvSpPr>
          <p:spPr bwMode="auto">
            <a:xfrm>
              <a:off x="2234" y="2441"/>
              <a:ext cx="68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ARGENTINA</a:t>
              </a:r>
            </a:p>
          </p:txBody>
        </p:sp>
        <p:sp>
          <p:nvSpPr>
            <p:cNvPr id="29734" name="Text Box 44"/>
            <p:cNvSpPr txBox="1">
              <a:spLocks noChangeArrowheads="1"/>
            </p:cNvSpPr>
            <p:nvPr/>
          </p:nvSpPr>
          <p:spPr bwMode="auto">
            <a:xfrm>
              <a:off x="3650" y="2349"/>
              <a:ext cx="51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TURKEY</a:t>
              </a:r>
            </a:p>
          </p:txBody>
        </p:sp>
        <p:sp>
          <p:nvSpPr>
            <p:cNvPr id="29735" name="Text Box 45"/>
            <p:cNvSpPr txBox="1">
              <a:spLocks noChangeArrowheads="1"/>
            </p:cNvSpPr>
            <p:nvPr/>
          </p:nvSpPr>
          <p:spPr bwMode="auto">
            <a:xfrm>
              <a:off x="3670" y="2452"/>
              <a:ext cx="78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KAZAKHSTAN</a:t>
              </a:r>
            </a:p>
          </p:txBody>
        </p:sp>
        <p:sp>
          <p:nvSpPr>
            <p:cNvPr id="29736" name="Text Box 46"/>
            <p:cNvSpPr txBox="1">
              <a:spLocks noChangeArrowheads="1"/>
            </p:cNvSpPr>
            <p:nvPr/>
          </p:nvSpPr>
          <p:spPr bwMode="auto">
            <a:xfrm>
              <a:off x="2922" y="2610"/>
              <a:ext cx="54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ALBANIA</a:t>
              </a:r>
            </a:p>
          </p:txBody>
        </p:sp>
        <p:sp>
          <p:nvSpPr>
            <p:cNvPr id="29737" name="Text Box 47"/>
            <p:cNvSpPr txBox="1">
              <a:spLocks noChangeArrowheads="1"/>
            </p:cNvSpPr>
            <p:nvPr/>
          </p:nvSpPr>
          <p:spPr bwMode="auto">
            <a:xfrm>
              <a:off x="3206" y="3310"/>
              <a:ext cx="6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BULGARIA</a:t>
              </a:r>
            </a:p>
          </p:txBody>
        </p:sp>
        <p:sp>
          <p:nvSpPr>
            <p:cNvPr id="29738" name="Text Box 48"/>
            <p:cNvSpPr txBox="1">
              <a:spLocks noChangeArrowheads="1"/>
            </p:cNvSpPr>
            <p:nvPr/>
          </p:nvSpPr>
          <p:spPr bwMode="auto">
            <a:xfrm>
              <a:off x="3488" y="3092"/>
              <a:ext cx="47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RUSSIA</a:t>
              </a:r>
            </a:p>
          </p:txBody>
        </p:sp>
        <p:sp>
          <p:nvSpPr>
            <p:cNvPr id="29739" name="Text Box 49"/>
            <p:cNvSpPr txBox="1">
              <a:spLocks noChangeArrowheads="1"/>
            </p:cNvSpPr>
            <p:nvPr/>
          </p:nvSpPr>
          <p:spPr bwMode="auto">
            <a:xfrm>
              <a:off x="4155" y="2320"/>
              <a:ext cx="68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ARGENTINA</a:t>
              </a:r>
            </a:p>
          </p:txBody>
        </p:sp>
        <p:sp>
          <p:nvSpPr>
            <p:cNvPr id="29740" name="Text Box 50"/>
            <p:cNvSpPr txBox="1">
              <a:spLocks noChangeArrowheads="1"/>
            </p:cNvSpPr>
            <p:nvPr/>
          </p:nvSpPr>
          <p:spPr bwMode="auto">
            <a:xfrm>
              <a:off x="4878" y="2800"/>
              <a:ext cx="51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FRANCE</a:t>
              </a:r>
            </a:p>
          </p:txBody>
        </p:sp>
        <p:sp>
          <p:nvSpPr>
            <p:cNvPr id="29741" name="Text Box 51"/>
            <p:cNvSpPr txBox="1">
              <a:spLocks noChangeArrowheads="1"/>
            </p:cNvSpPr>
            <p:nvPr/>
          </p:nvSpPr>
          <p:spPr bwMode="auto">
            <a:xfrm>
              <a:off x="4727" y="3702"/>
              <a:ext cx="4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JAPAN</a:t>
              </a:r>
            </a:p>
          </p:txBody>
        </p:sp>
        <p:sp>
          <p:nvSpPr>
            <p:cNvPr id="29742" name="Text Box 52"/>
            <p:cNvSpPr txBox="1">
              <a:spLocks noChangeArrowheads="1"/>
            </p:cNvSpPr>
            <p:nvPr/>
          </p:nvSpPr>
          <p:spPr bwMode="auto">
            <a:xfrm>
              <a:off x="4355" y="2639"/>
              <a:ext cx="8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UNITED STATES</a:t>
              </a:r>
            </a:p>
          </p:txBody>
        </p:sp>
        <p:sp>
          <p:nvSpPr>
            <p:cNvPr id="29743" name="Text Box 53"/>
            <p:cNvSpPr txBox="1">
              <a:spLocks noChangeArrowheads="1"/>
            </p:cNvSpPr>
            <p:nvPr/>
          </p:nvSpPr>
          <p:spPr bwMode="auto">
            <a:xfrm>
              <a:off x="1011" y="3414"/>
              <a:ext cx="34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LOW</a:t>
              </a:r>
            </a:p>
          </p:txBody>
        </p:sp>
        <p:sp>
          <p:nvSpPr>
            <p:cNvPr id="29744" name="Text Box 54"/>
            <p:cNvSpPr txBox="1">
              <a:spLocks noChangeArrowheads="1"/>
            </p:cNvSpPr>
            <p:nvPr/>
          </p:nvSpPr>
          <p:spPr bwMode="auto">
            <a:xfrm>
              <a:off x="4241" y="2809"/>
              <a:ext cx="995"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SPAIN</a:t>
              </a:r>
            </a:p>
            <a:p>
              <a:pPr eaLnBrk="1" hangingPunct="1"/>
              <a:r>
                <a:rPr lang="en-US">
                  <a:solidFill>
                    <a:schemeClr val="bg1"/>
                  </a:solidFill>
                </a:rPr>
                <a:t>EUROPEAN UNION</a:t>
              </a:r>
            </a:p>
            <a:p>
              <a:pPr eaLnBrk="1" hangingPunct="1"/>
              <a:r>
                <a:rPr lang="en-US">
                  <a:solidFill>
                    <a:schemeClr val="bg1"/>
                  </a:solidFill>
                </a:rPr>
                <a:t>UNITED KINGDOM</a:t>
              </a:r>
            </a:p>
            <a:p>
              <a:pPr eaLnBrk="1" hangingPunct="1"/>
              <a:r>
                <a:rPr lang="en-US">
                  <a:solidFill>
                    <a:schemeClr val="bg1"/>
                  </a:solidFill>
                </a:rPr>
                <a:t>SWEDEN</a:t>
              </a:r>
            </a:p>
            <a:p>
              <a:pPr eaLnBrk="1" hangingPunct="1"/>
              <a:r>
                <a:rPr lang="en-US">
                  <a:solidFill>
                    <a:schemeClr val="bg1"/>
                  </a:solidFill>
                </a:rPr>
                <a:t>FINLAND</a:t>
              </a:r>
            </a:p>
            <a:p>
              <a:pPr eaLnBrk="1" hangingPunct="1"/>
              <a:r>
                <a:rPr lang="en-US">
                  <a:solidFill>
                    <a:schemeClr val="bg1"/>
                  </a:solidFill>
                </a:rPr>
                <a:t>SWITZERLAND</a:t>
              </a:r>
            </a:p>
          </p:txBody>
        </p:sp>
      </p:grpSp>
      <p:sp>
        <p:nvSpPr>
          <p:cNvPr id="29704" name="Text Box 55"/>
          <p:cNvSpPr txBox="1">
            <a:spLocks noChangeArrowheads="1"/>
          </p:cNvSpPr>
          <p:nvPr/>
        </p:nvSpPr>
        <p:spPr bwMode="auto">
          <a:xfrm>
            <a:off x="9494838" y="1238250"/>
            <a:ext cx="2319337"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PER UNIT GDP, HUMAN BIOMASS PRODUCTION, AND HENCE, ENERGY METABOLISM DEVOTED TO THIS, IS HIGHER IN POPULATIONS EXPERIENCING RELATIVELY HIGHER INFECTIOUS DISEASE.</a:t>
            </a:r>
          </a:p>
        </p:txBody>
      </p:sp>
      <p:grpSp>
        <p:nvGrpSpPr>
          <p:cNvPr id="5" name="Group 58"/>
          <p:cNvGrpSpPr>
            <a:grpSpLocks/>
          </p:cNvGrpSpPr>
          <p:nvPr/>
        </p:nvGrpSpPr>
        <p:grpSpPr bwMode="auto">
          <a:xfrm>
            <a:off x="919163" y="498475"/>
            <a:ext cx="4079875" cy="5216525"/>
            <a:chOff x="669" y="314"/>
            <a:chExt cx="2570" cy="3286"/>
          </a:xfrm>
        </p:grpSpPr>
        <p:grpSp>
          <p:nvGrpSpPr>
            <p:cNvPr id="29710" name="Group 11"/>
            <p:cNvGrpSpPr>
              <a:grpSpLocks/>
            </p:cNvGrpSpPr>
            <p:nvPr/>
          </p:nvGrpSpPr>
          <p:grpSpPr bwMode="auto">
            <a:xfrm>
              <a:off x="669" y="314"/>
              <a:ext cx="2570" cy="3278"/>
              <a:chOff x="669" y="314"/>
              <a:chExt cx="2570" cy="3278"/>
            </a:xfrm>
          </p:grpSpPr>
          <p:sp>
            <p:nvSpPr>
              <p:cNvPr id="29712" name="Text Box 12"/>
              <p:cNvSpPr txBox="1">
                <a:spLocks noChangeArrowheads="1"/>
              </p:cNvSpPr>
              <p:nvPr/>
            </p:nvSpPr>
            <p:spPr bwMode="auto">
              <a:xfrm>
                <a:off x="988" y="2695"/>
                <a:ext cx="13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Major Infectious Diseases:</a:t>
                </a:r>
              </a:p>
              <a:p>
                <a:pPr eaLnBrk="1" hangingPunct="1"/>
                <a:r>
                  <a:rPr lang="en-US" i="1">
                    <a:solidFill>
                      <a:schemeClr val="bg1"/>
                    </a:solidFill>
                  </a:rPr>
                  <a:t>degree of risk</a:t>
                </a:r>
                <a:r>
                  <a:rPr lang="en-US">
                    <a:solidFill>
                      <a:schemeClr val="bg1"/>
                    </a:solidFill>
                  </a:rPr>
                  <a:t>:</a:t>
                </a:r>
              </a:p>
            </p:txBody>
          </p:sp>
          <p:sp>
            <p:nvSpPr>
              <p:cNvPr id="29713" name="Rectangle 13"/>
              <p:cNvSpPr>
                <a:spLocks noChangeArrowheads="1"/>
              </p:cNvSpPr>
              <p:nvPr/>
            </p:nvSpPr>
            <p:spPr bwMode="auto">
              <a:xfrm>
                <a:off x="984" y="2688"/>
                <a:ext cx="1304"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grpSp>
            <p:nvGrpSpPr>
              <p:cNvPr id="29714" name="Group 14"/>
              <p:cNvGrpSpPr>
                <a:grpSpLocks/>
              </p:cNvGrpSpPr>
              <p:nvPr/>
            </p:nvGrpSpPr>
            <p:grpSpPr bwMode="auto">
              <a:xfrm>
                <a:off x="669" y="314"/>
                <a:ext cx="2570" cy="2846"/>
                <a:chOff x="669" y="314"/>
                <a:chExt cx="2570" cy="2846"/>
              </a:xfrm>
            </p:grpSpPr>
            <p:sp>
              <p:nvSpPr>
                <p:cNvPr id="29715" name="Text Box 15"/>
                <p:cNvSpPr txBox="1">
                  <a:spLocks noChangeArrowheads="1"/>
                </p:cNvSpPr>
                <p:nvPr/>
              </p:nvSpPr>
              <p:spPr bwMode="auto">
                <a:xfrm>
                  <a:off x="984" y="1003"/>
                  <a:ext cx="6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0000"/>
                      </a:solidFill>
                    </a:rPr>
                    <a:t>ETHIOPIA</a:t>
                  </a:r>
                </a:p>
              </p:txBody>
            </p:sp>
            <p:sp>
              <p:nvSpPr>
                <p:cNvPr id="29716" name="Text Box 16"/>
                <p:cNvSpPr txBox="1">
                  <a:spLocks noChangeArrowheads="1"/>
                </p:cNvSpPr>
                <p:nvPr/>
              </p:nvSpPr>
              <p:spPr bwMode="auto">
                <a:xfrm>
                  <a:off x="669" y="618"/>
                  <a:ext cx="51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0000"/>
                      </a:solidFill>
                    </a:rPr>
                    <a:t>MALAWI</a:t>
                  </a:r>
                </a:p>
              </p:txBody>
            </p:sp>
            <p:sp>
              <p:nvSpPr>
                <p:cNvPr id="29717" name="Text Box 17"/>
                <p:cNvSpPr txBox="1">
                  <a:spLocks noChangeArrowheads="1"/>
                </p:cNvSpPr>
                <p:nvPr/>
              </p:nvSpPr>
              <p:spPr bwMode="auto">
                <a:xfrm>
                  <a:off x="828" y="794"/>
                  <a:ext cx="55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0000"/>
                      </a:solidFill>
                    </a:rPr>
                    <a:t>BURUNDI</a:t>
                  </a:r>
                </a:p>
              </p:txBody>
            </p:sp>
            <p:sp>
              <p:nvSpPr>
                <p:cNvPr id="29718" name="Text Box 18"/>
                <p:cNvSpPr txBox="1">
                  <a:spLocks noChangeArrowheads="1"/>
                </p:cNvSpPr>
                <p:nvPr/>
              </p:nvSpPr>
              <p:spPr bwMode="auto">
                <a:xfrm>
                  <a:off x="1236" y="314"/>
                  <a:ext cx="44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0000"/>
                      </a:solidFill>
                    </a:rPr>
                    <a:t> NIGER</a:t>
                  </a:r>
                </a:p>
              </p:txBody>
            </p:sp>
            <p:sp>
              <p:nvSpPr>
                <p:cNvPr id="29719" name="Text Box 19"/>
                <p:cNvSpPr txBox="1">
                  <a:spLocks noChangeArrowheads="1"/>
                </p:cNvSpPr>
                <p:nvPr/>
              </p:nvSpPr>
              <p:spPr bwMode="auto">
                <a:xfrm>
                  <a:off x="2088" y="467"/>
                  <a:ext cx="5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0000"/>
                      </a:solidFill>
                    </a:rPr>
                    <a:t>UGANDA</a:t>
                  </a:r>
                </a:p>
              </p:txBody>
            </p:sp>
            <p:sp>
              <p:nvSpPr>
                <p:cNvPr id="29720" name="Text Box 20"/>
                <p:cNvSpPr txBox="1">
                  <a:spLocks noChangeArrowheads="1"/>
                </p:cNvSpPr>
                <p:nvPr/>
              </p:nvSpPr>
              <p:spPr bwMode="auto">
                <a:xfrm>
                  <a:off x="1333" y="591"/>
                  <a:ext cx="137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0000"/>
                      </a:solidFill>
                    </a:rPr>
                    <a:t>LIBERIA</a:t>
                  </a:r>
                  <a:r>
                    <a:rPr lang="en-US"/>
                    <a:t> -</a:t>
                  </a:r>
                  <a:r>
                    <a:rPr lang="en-US">
                      <a:solidFill>
                        <a:srgbClr val="FF0000"/>
                      </a:solidFill>
                    </a:rPr>
                    <a:t> SIERRA LEONE</a:t>
                  </a:r>
                </a:p>
              </p:txBody>
            </p:sp>
            <p:sp>
              <p:nvSpPr>
                <p:cNvPr id="29721" name="Text Box 21"/>
                <p:cNvSpPr txBox="1">
                  <a:spLocks noChangeArrowheads="1"/>
                </p:cNvSpPr>
                <p:nvPr/>
              </p:nvSpPr>
              <p:spPr bwMode="auto">
                <a:xfrm>
                  <a:off x="2707" y="519"/>
                  <a:ext cx="5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0000"/>
                      </a:solidFill>
                    </a:rPr>
                    <a:t>ANGOLA</a:t>
                  </a:r>
                </a:p>
              </p:txBody>
            </p:sp>
            <p:sp>
              <p:nvSpPr>
                <p:cNvPr id="29722" name="Text Box 22"/>
                <p:cNvSpPr txBox="1">
                  <a:spLocks noChangeArrowheads="1"/>
                </p:cNvSpPr>
                <p:nvPr/>
              </p:nvSpPr>
              <p:spPr bwMode="auto">
                <a:xfrm>
                  <a:off x="2180" y="704"/>
                  <a:ext cx="4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0000"/>
                      </a:solidFill>
                    </a:rPr>
                    <a:t>GUINEA</a:t>
                  </a:r>
                </a:p>
              </p:txBody>
            </p:sp>
            <p:sp>
              <p:nvSpPr>
                <p:cNvPr id="29723" name="Text Box 23"/>
                <p:cNvSpPr txBox="1">
                  <a:spLocks noChangeArrowheads="1"/>
                </p:cNvSpPr>
                <p:nvPr/>
              </p:nvSpPr>
              <p:spPr bwMode="auto">
                <a:xfrm>
                  <a:off x="1337" y="690"/>
                  <a:ext cx="51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t> </a:t>
                  </a:r>
                  <a:r>
                    <a:rPr lang="en-US">
                      <a:solidFill>
                        <a:srgbClr val="FF0000"/>
                      </a:solidFill>
                    </a:rPr>
                    <a:t>ZAMBIA</a:t>
                  </a:r>
                </a:p>
              </p:txBody>
            </p:sp>
            <p:sp>
              <p:nvSpPr>
                <p:cNvPr id="29724" name="Text Box 24"/>
                <p:cNvSpPr txBox="1">
                  <a:spLocks noChangeArrowheads="1"/>
                </p:cNvSpPr>
                <p:nvPr/>
              </p:nvSpPr>
              <p:spPr bwMode="auto">
                <a:xfrm>
                  <a:off x="1909" y="821"/>
                  <a:ext cx="103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0000"/>
                      </a:solidFill>
                    </a:rPr>
                    <a:t>NIGERIA - RWANDA</a:t>
                  </a:r>
                </a:p>
              </p:txBody>
            </p:sp>
            <p:sp>
              <p:nvSpPr>
                <p:cNvPr id="29725" name="Text Box 25"/>
                <p:cNvSpPr txBox="1">
                  <a:spLocks noChangeArrowheads="1"/>
                </p:cNvSpPr>
                <p:nvPr/>
              </p:nvSpPr>
              <p:spPr bwMode="auto">
                <a:xfrm>
                  <a:off x="1477" y="944"/>
                  <a:ext cx="45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0000"/>
                      </a:solidFill>
                    </a:rPr>
                    <a:t>KENYA</a:t>
                  </a:r>
                </a:p>
              </p:txBody>
            </p:sp>
            <p:sp>
              <p:nvSpPr>
                <p:cNvPr id="29726" name="Text Box 26"/>
                <p:cNvSpPr txBox="1">
                  <a:spLocks noChangeArrowheads="1"/>
                </p:cNvSpPr>
                <p:nvPr/>
              </p:nvSpPr>
              <p:spPr bwMode="auto">
                <a:xfrm>
                  <a:off x="1959" y="999"/>
                  <a:ext cx="103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0000"/>
                      </a:solidFill>
                    </a:rPr>
                    <a:t>SENEGAL -</a:t>
                  </a:r>
                  <a:r>
                    <a:rPr lang="en-US"/>
                    <a:t> </a:t>
                  </a:r>
                  <a:r>
                    <a:rPr lang="en-US">
                      <a:solidFill>
                        <a:srgbClr val="FF0000"/>
                      </a:solidFill>
                    </a:rPr>
                    <a:t>TOGO</a:t>
                  </a:r>
                </a:p>
              </p:txBody>
            </p:sp>
            <p:sp>
              <p:nvSpPr>
                <p:cNvPr id="29727" name="Text Box 27"/>
                <p:cNvSpPr txBox="1">
                  <a:spLocks noChangeArrowheads="1"/>
                </p:cNvSpPr>
                <p:nvPr/>
              </p:nvSpPr>
              <p:spPr bwMode="auto">
                <a:xfrm>
                  <a:off x="1564" y="1451"/>
                  <a:ext cx="6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0000"/>
                      </a:solidFill>
                    </a:rPr>
                    <a:t>ZIMBABWE</a:t>
                  </a:r>
                </a:p>
              </p:txBody>
            </p:sp>
            <p:sp>
              <p:nvSpPr>
                <p:cNvPr id="29728" name="Text Box 28"/>
                <p:cNvSpPr txBox="1">
                  <a:spLocks noChangeArrowheads="1"/>
                </p:cNvSpPr>
                <p:nvPr/>
              </p:nvSpPr>
              <p:spPr bwMode="auto">
                <a:xfrm>
                  <a:off x="1853" y="1595"/>
                  <a:ext cx="64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0000"/>
                      </a:solidFill>
                    </a:rPr>
                    <a:t>CAMBODIA</a:t>
                  </a:r>
                </a:p>
              </p:txBody>
            </p:sp>
            <p:sp>
              <p:nvSpPr>
                <p:cNvPr id="29729" name="Text Box 29"/>
                <p:cNvSpPr txBox="1">
                  <a:spLocks noChangeArrowheads="1"/>
                </p:cNvSpPr>
                <p:nvPr/>
              </p:nvSpPr>
              <p:spPr bwMode="auto">
                <a:xfrm>
                  <a:off x="1804" y="2152"/>
                  <a:ext cx="4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0000"/>
                      </a:solidFill>
                    </a:rPr>
                    <a:t>BURMA</a:t>
                  </a:r>
                </a:p>
              </p:txBody>
            </p:sp>
            <p:sp>
              <p:nvSpPr>
                <p:cNvPr id="29730" name="Text Box 30"/>
                <p:cNvSpPr txBox="1">
                  <a:spLocks noChangeArrowheads="1"/>
                </p:cNvSpPr>
                <p:nvPr/>
              </p:nvSpPr>
              <p:spPr bwMode="auto">
                <a:xfrm>
                  <a:off x="1008" y="2987"/>
                  <a:ext cx="6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0000"/>
                      </a:solidFill>
                    </a:rPr>
                    <a:t>VERY HIGH</a:t>
                  </a:r>
                </a:p>
              </p:txBody>
            </p:sp>
          </p:grpSp>
        </p:grpSp>
        <p:sp>
          <p:nvSpPr>
            <p:cNvPr id="29711" name="Rectangle 57"/>
            <p:cNvSpPr>
              <a:spLocks noChangeArrowheads="1"/>
            </p:cNvSpPr>
            <p:nvPr/>
          </p:nvSpPr>
          <p:spPr bwMode="auto">
            <a:xfrm>
              <a:off x="1000" y="2688"/>
              <a:ext cx="1288" cy="91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grpSp>
      <p:sp>
        <p:nvSpPr>
          <p:cNvPr id="59" name="TextBox 10"/>
          <p:cNvSpPr txBox="1">
            <a:spLocks noChangeArrowheads="1"/>
          </p:cNvSpPr>
          <p:nvPr/>
        </p:nvSpPr>
        <p:spPr bwMode="auto">
          <a:xfrm rot="16200000">
            <a:off x="-1667668" y="2974181"/>
            <a:ext cx="4171950" cy="369887"/>
          </a:xfrm>
          <a:prstGeom prst="rect">
            <a:avLst/>
          </a:prstGeom>
          <a:solidFill>
            <a:schemeClr val="tx1"/>
          </a:solidFill>
          <a:ln w="9525">
            <a:noFill/>
            <a:miter lim="800000"/>
            <a:headEnd/>
            <a:tailEnd/>
          </a:ln>
        </p:spPr>
        <p:txBody>
          <a:bodyPr>
            <a:spAutoFit/>
          </a:bodyPr>
          <a:lstStyle/>
          <a:p>
            <a:pPr algn="ctr">
              <a:defRPr/>
            </a:pPr>
            <a:r>
              <a:rPr lang="en-US" sz="1800" dirty="0">
                <a:solidFill>
                  <a:schemeClr val="bg1"/>
                </a:solidFill>
                <a:latin typeface="+mn-lt"/>
              </a:rPr>
              <a:t>Birth Rate / 1000 (log)</a:t>
            </a:r>
          </a:p>
        </p:txBody>
      </p:sp>
      <p:sp>
        <p:nvSpPr>
          <p:cNvPr id="60" name="TextBox 9"/>
          <p:cNvSpPr txBox="1">
            <a:spLocks noChangeArrowheads="1"/>
          </p:cNvSpPr>
          <p:nvPr/>
        </p:nvSpPr>
        <p:spPr bwMode="auto">
          <a:xfrm>
            <a:off x="2374900" y="6472238"/>
            <a:ext cx="4695825" cy="369887"/>
          </a:xfrm>
          <a:prstGeom prst="rect">
            <a:avLst/>
          </a:prstGeom>
          <a:solidFill>
            <a:schemeClr val="tx1"/>
          </a:solidFill>
          <a:ln w="9525">
            <a:noFill/>
            <a:miter lim="800000"/>
            <a:headEnd/>
            <a:tailEnd/>
          </a:ln>
        </p:spPr>
        <p:txBody>
          <a:bodyPr>
            <a:spAutoFit/>
          </a:bodyPr>
          <a:lstStyle/>
          <a:p>
            <a:pPr algn="ctr">
              <a:defRPr/>
            </a:pPr>
            <a:r>
              <a:rPr lang="en-US" sz="1800" dirty="0">
                <a:solidFill>
                  <a:schemeClr val="bg1"/>
                </a:solidFill>
                <a:latin typeface="+mn-lt"/>
              </a:rPr>
              <a:t>Gross Domestic Product per Capita (log)</a:t>
            </a:r>
          </a:p>
        </p:txBody>
      </p:sp>
      <p:sp>
        <p:nvSpPr>
          <p:cNvPr id="29708" name="Rectangle 60"/>
          <p:cNvSpPr>
            <a:spLocks noChangeArrowheads="1"/>
          </p:cNvSpPr>
          <p:nvPr/>
        </p:nvSpPr>
        <p:spPr bwMode="auto">
          <a:xfrm>
            <a:off x="2136775" y="212725"/>
            <a:ext cx="5167313" cy="212725"/>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111677" name="Rectangle 61"/>
          <p:cNvSpPr>
            <a:spLocks noChangeArrowheads="1"/>
          </p:cNvSpPr>
          <p:nvPr/>
        </p:nvSpPr>
        <p:spPr bwMode="auto">
          <a:xfrm>
            <a:off x="4057650" y="1592263"/>
            <a:ext cx="43688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sz="2000">
                <a:solidFill>
                  <a:srgbClr val="00CC99"/>
                </a:solidFill>
                <a:latin typeface="Times New Roman" panose="02020603050405020304" pitchFamily="18" charset="0"/>
                <a:cs typeface="Times New Roman" panose="02020603050405020304" pitchFamily="18" charset="0"/>
              </a:rPr>
              <a:t>THE LINK BETWEEN INFECTIOUS DISEASE, HUMAN BIOMASS PRODUCTION AND GDP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11677"/>
                                        </p:tgtEl>
                                      </p:cBhvr>
                                    </p:animEffect>
                                    <p:set>
                                      <p:cBhvr>
                                        <p:cTn id="7" dur="1" fill="hold">
                                          <p:stCondLst>
                                            <p:cond delay="499"/>
                                          </p:stCondLst>
                                        </p:cTn>
                                        <p:tgtEl>
                                          <p:spTgt spid="111677"/>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7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55563"/>
            <a:ext cx="8229600" cy="1143000"/>
          </a:xfrm>
        </p:spPr>
        <p:txBody>
          <a:bodyPr/>
          <a:lstStyle/>
          <a:p>
            <a:pPr eaLnBrk="1" hangingPunct="1"/>
            <a:r>
              <a:rPr lang="en-US" b="1" smtClean="0">
                <a:solidFill>
                  <a:srgbClr val="00CC99"/>
                </a:solidFill>
                <a:cs typeface="Times New Roman" panose="02020603050405020304" pitchFamily="18" charset="0"/>
              </a:rPr>
              <a:t>AN IDEA EXPRESSED IN MAPS: </a:t>
            </a:r>
            <a:br>
              <a:rPr lang="en-US" b="1" smtClean="0">
                <a:solidFill>
                  <a:srgbClr val="00CC99"/>
                </a:solidFill>
                <a:cs typeface="Times New Roman" panose="02020603050405020304" pitchFamily="18" charset="0"/>
              </a:rPr>
            </a:br>
            <a:r>
              <a:rPr lang="en-US" b="1" smtClean="0">
                <a:cs typeface="Times New Roman" panose="02020603050405020304" pitchFamily="18" charset="0"/>
              </a:rPr>
              <a:t>MALARIA DEATHS BY</a:t>
            </a:r>
          </a:p>
        </p:txBody>
      </p:sp>
      <p:grpSp>
        <p:nvGrpSpPr>
          <p:cNvPr id="30723" name="Group 15"/>
          <p:cNvGrpSpPr>
            <a:grpSpLocks/>
          </p:cNvGrpSpPr>
          <p:nvPr/>
        </p:nvGrpSpPr>
        <p:grpSpPr bwMode="auto">
          <a:xfrm>
            <a:off x="66675" y="968375"/>
            <a:ext cx="4437063" cy="5265738"/>
            <a:chOff x="66035" y="968828"/>
            <a:chExt cx="4437910" cy="5265282"/>
          </a:xfrm>
        </p:grpSpPr>
        <p:sp>
          <p:nvSpPr>
            <p:cNvPr id="30734" name="TextBox 5"/>
            <p:cNvSpPr txBox="1">
              <a:spLocks noChangeArrowheads="1"/>
            </p:cNvSpPr>
            <p:nvPr/>
          </p:nvSpPr>
          <p:spPr bwMode="auto">
            <a:xfrm>
              <a:off x="1012371" y="968828"/>
              <a:ext cx="2398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2000">
                  <a:solidFill>
                    <a:schemeClr val="bg1"/>
                  </a:solidFill>
                </a:rPr>
                <a:t>Total Fertility Rate</a:t>
              </a:r>
            </a:p>
          </p:txBody>
        </p:sp>
        <p:pic>
          <p:nvPicPr>
            <p:cNvPr id="307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35" y="1472404"/>
              <a:ext cx="4437910" cy="476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13"/>
          <p:cNvSpPr/>
          <p:nvPr/>
        </p:nvSpPr>
        <p:spPr>
          <a:xfrm>
            <a:off x="0" y="6581775"/>
            <a:ext cx="2136775" cy="276225"/>
          </a:xfrm>
          <a:prstGeom prst="rect">
            <a:avLst/>
          </a:prstGeom>
        </p:spPr>
        <p:txBody>
          <a:bodyPr wrap="none">
            <a:spAutoFit/>
          </a:bodyPr>
          <a:lstStyle/>
          <a:p>
            <a:pPr>
              <a:defRPr/>
            </a:pPr>
            <a:r>
              <a:rPr lang="en-US" dirty="0">
                <a:solidFill>
                  <a:schemeClr val="bg1">
                    <a:lumMod val="50000"/>
                  </a:schemeClr>
                </a:solidFill>
                <a:latin typeface="Arial" charset="0"/>
              </a:rPr>
              <a:t>http://chartsbin.com/graph</a:t>
            </a:r>
          </a:p>
        </p:txBody>
      </p:sp>
      <p:grpSp>
        <p:nvGrpSpPr>
          <p:cNvPr id="4" name="Group 18"/>
          <p:cNvGrpSpPr>
            <a:grpSpLocks/>
          </p:cNvGrpSpPr>
          <p:nvPr/>
        </p:nvGrpSpPr>
        <p:grpSpPr bwMode="auto">
          <a:xfrm>
            <a:off x="4473575" y="990600"/>
            <a:ext cx="4537075" cy="5381625"/>
            <a:chOff x="4474131" y="990600"/>
            <a:chExt cx="4536519" cy="5382406"/>
          </a:xfrm>
        </p:grpSpPr>
        <p:grpSp>
          <p:nvGrpSpPr>
            <p:cNvPr id="30726" name="Group 17"/>
            <p:cNvGrpSpPr>
              <a:grpSpLocks/>
            </p:cNvGrpSpPr>
            <p:nvPr/>
          </p:nvGrpSpPr>
          <p:grpSpPr bwMode="auto">
            <a:xfrm>
              <a:off x="4572000" y="990600"/>
              <a:ext cx="4438650" cy="5222875"/>
              <a:chOff x="4572000" y="990600"/>
              <a:chExt cx="4438650" cy="5222875"/>
            </a:xfrm>
          </p:grpSpPr>
          <p:grpSp>
            <p:nvGrpSpPr>
              <p:cNvPr id="30728" name="Group 11"/>
              <p:cNvGrpSpPr>
                <a:grpSpLocks/>
              </p:cNvGrpSpPr>
              <p:nvPr/>
            </p:nvGrpSpPr>
            <p:grpSpPr bwMode="auto">
              <a:xfrm>
                <a:off x="4572000" y="990600"/>
                <a:ext cx="4438650" cy="5222875"/>
                <a:chOff x="4572000" y="990599"/>
                <a:chExt cx="4438650" cy="5222505"/>
              </a:xfrm>
            </p:grpSpPr>
            <p:pic>
              <p:nvPicPr>
                <p:cNvPr id="30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47800"/>
                  <a:ext cx="4438650" cy="476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TextBox 6"/>
                <p:cNvSpPr txBox="1">
                  <a:spLocks noChangeArrowheads="1"/>
                </p:cNvSpPr>
                <p:nvPr/>
              </p:nvSpPr>
              <p:spPr bwMode="auto">
                <a:xfrm>
                  <a:off x="5575453" y="990599"/>
                  <a:ext cx="23487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sz="2000">
                      <a:solidFill>
                        <a:schemeClr val="bg1"/>
                      </a:solidFill>
                    </a:rPr>
                    <a:t>Gender Inequality</a:t>
                  </a:r>
                </a:p>
              </p:txBody>
            </p:sp>
            <p:sp>
              <p:nvSpPr>
                <p:cNvPr id="30733" name="TextBox 8"/>
                <p:cNvSpPr txBox="1">
                  <a:spLocks noChangeArrowheads="1"/>
                </p:cNvSpPr>
                <p:nvPr/>
              </p:nvSpPr>
              <p:spPr bwMode="auto">
                <a:xfrm>
                  <a:off x="5965372" y="3037115"/>
                  <a:ext cx="562975" cy="27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nd-gi</a:t>
                  </a:r>
                </a:p>
              </p:txBody>
            </p:sp>
          </p:grpSp>
          <p:sp>
            <p:nvSpPr>
              <p:cNvPr id="30729" name="TextBox 8"/>
              <p:cNvSpPr txBox="1">
                <a:spLocks noChangeArrowheads="1"/>
              </p:cNvSpPr>
              <p:nvPr/>
            </p:nvSpPr>
            <p:spPr bwMode="auto">
              <a:xfrm>
                <a:off x="6411686" y="4397975"/>
                <a:ext cx="56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nd-gi</a:t>
                </a:r>
              </a:p>
            </p:txBody>
          </p:sp>
          <p:sp>
            <p:nvSpPr>
              <p:cNvPr id="30730" name="TextBox 8"/>
              <p:cNvSpPr txBox="1">
                <a:spLocks noChangeArrowheads="1"/>
              </p:cNvSpPr>
              <p:nvPr/>
            </p:nvSpPr>
            <p:spPr bwMode="auto">
              <a:xfrm>
                <a:off x="7010400" y="2776004"/>
                <a:ext cx="56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nd-gi</a:t>
                </a:r>
              </a:p>
            </p:txBody>
          </p:sp>
        </p:grpSp>
        <p:sp>
          <p:nvSpPr>
            <p:cNvPr id="2" name="TextBox 14"/>
            <p:cNvSpPr txBox="1">
              <a:spLocks noChangeArrowheads="1"/>
            </p:cNvSpPr>
            <p:nvPr/>
          </p:nvSpPr>
          <p:spPr bwMode="auto">
            <a:xfrm>
              <a:off x="4474131" y="6096741"/>
              <a:ext cx="2614293" cy="276265"/>
            </a:xfrm>
            <a:prstGeom prst="rect">
              <a:avLst/>
            </a:prstGeom>
            <a:noFill/>
            <a:ln w="9525">
              <a:noFill/>
              <a:miter lim="800000"/>
              <a:headEnd/>
              <a:tailEnd/>
            </a:ln>
          </p:spPr>
          <p:txBody>
            <a:bodyPr wrap="none">
              <a:spAutoFit/>
            </a:bodyPr>
            <a:lstStyle/>
            <a:p>
              <a:pPr>
                <a:defRPr/>
              </a:pPr>
              <a:r>
                <a:rPr lang="en-US" dirty="0" err="1">
                  <a:solidFill>
                    <a:schemeClr val="bg1">
                      <a:lumMod val="50000"/>
                    </a:schemeClr>
                  </a:solidFill>
                  <a:latin typeface="Arial" charset="0"/>
                </a:rPr>
                <a:t>nd-gi</a:t>
              </a:r>
              <a:r>
                <a:rPr lang="en-US" dirty="0">
                  <a:solidFill>
                    <a:schemeClr val="bg1">
                      <a:lumMod val="50000"/>
                    </a:schemeClr>
                  </a:solidFill>
                  <a:latin typeface="Arial" charset="0"/>
                </a:rPr>
                <a:t> = no data-gender inequality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4" descr="622px-India_topo_b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63" y="874713"/>
            <a:ext cx="5781675"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10"/>
          <p:cNvGraphicFramePr>
            <a:graphicFrameLocks noGrp="1" noChangeAspect="1"/>
          </p:cNvGraphicFramePr>
          <p:nvPr>
            <p:ph idx="1"/>
          </p:nvPr>
        </p:nvGraphicFramePr>
        <p:xfrm>
          <a:off x="73025" y="2495550"/>
          <a:ext cx="3032125" cy="3951288"/>
        </p:xfrm>
        <a:graphic>
          <a:graphicData uri="http://schemas.openxmlformats.org/presentationml/2006/ole">
            <mc:AlternateContent xmlns:mc="http://schemas.openxmlformats.org/markup-compatibility/2006">
              <mc:Choice xmlns:v="urn:schemas-microsoft-com:vml" Requires="v">
                <p:oleObj spid="_x0000_s2056" name="Image" r:id="rId5" imgW="1828339" imgH="2383339" progId="Photoshop.Image.9">
                  <p:embed/>
                </p:oleObj>
              </mc:Choice>
              <mc:Fallback>
                <p:oleObj name="Image" r:id="rId5" imgW="1828339" imgH="2383339" progId="Photoshop.Image.9">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25" y="2495550"/>
                        <a:ext cx="3032125" cy="395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ight Arrow 5"/>
          <p:cNvSpPr/>
          <p:nvPr/>
        </p:nvSpPr>
        <p:spPr bwMode="auto">
          <a:xfrm>
            <a:off x="4414838" y="5248275"/>
            <a:ext cx="493712" cy="293688"/>
          </a:xfrm>
          <a:prstGeom prst="rightArrow">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053" name="TextBox 6"/>
          <p:cNvSpPr txBox="1">
            <a:spLocks noChangeArrowheads="1"/>
          </p:cNvSpPr>
          <p:nvPr/>
        </p:nvSpPr>
        <p:spPr bwMode="auto">
          <a:xfrm>
            <a:off x="4364038" y="5273675"/>
            <a:ext cx="574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000"/>
              <a:t>Kerala</a:t>
            </a:r>
          </a:p>
        </p:txBody>
      </p:sp>
      <p:sp>
        <p:nvSpPr>
          <p:cNvPr id="2054" name="Rectangle 11"/>
          <p:cNvSpPr>
            <a:spLocks noGrp="1" noChangeArrowheads="1"/>
          </p:cNvSpPr>
          <p:nvPr>
            <p:ph type="title"/>
          </p:nvPr>
        </p:nvSpPr>
        <p:spPr>
          <a:xfrm>
            <a:off x="457200" y="-153988"/>
            <a:ext cx="8229600" cy="1143001"/>
          </a:xfrm>
        </p:spPr>
        <p:txBody>
          <a:bodyPr/>
          <a:lstStyle/>
          <a:p>
            <a:pPr eaLnBrk="1" hangingPunct="1"/>
            <a:r>
              <a:rPr lang="en-US" b="1" smtClean="0">
                <a:solidFill>
                  <a:srgbClr val="00CC99"/>
                </a:solidFill>
                <a:cs typeface="Times New Roman" panose="02020603050405020304" pitchFamily="18" charset="0"/>
              </a:rPr>
              <a:t>3. SOLUTIONS: THE KERALA PHENOMENON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12" descr="Trivandrum Central Railway St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300" y="3625850"/>
            <a:ext cx="3721100"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3" descr="KovalamBea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8675" y="160338"/>
            <a:ext cx="4302125"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4" name="Object 4"/>
          <p:cNvGraphicFramePr>
            <a:graphicFrameLocks noGrp="1" noChangeAspect="1"/>
          </p:cNvGraphicFramePr>
          <p:nvPr>
            <p:ph idx="1"/>
          </p:nvPr>
        </p:nvGraphicFramePr>
        <p:xfrm>
          <a:off x="754063" y="3643313"/>
          <a:ext cx="3886200" cy="2763837"/>
        </p:xfrm>
        <a:graphic>
          <a:graphicData uri="http://schemas.openxmlformats.org/presentationml/2006/ole">
            <mc:AlternateContent xmlns:mc="http://schemas.openxmlformats.org/markup-compatibility/2006">
              <mc:Choice xmlns:v="urn:schemas-microsoft-com:vml" Requires="v">
                <p:oleObj spid="_x0000_s3082" name="Image" r:id="rId6" imgW="2742973" imgH="1950559" progId="Photoshop.Image.9">
                  <p:embed/>
                </p:oleObj>
              </mc:Choice>
              <mc:Fallback>
                <p:oleObj name="Image" r:id="rId6" imgW="2742973" imgH="1950559" progId="Photoshop.Image.9">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063" y="3643313"/>
                        <a:ext cx="3886200" cy="276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7" name="Picture 11" descr="A cheena vala (fishing net) in the Backwaters region of Koll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675" y="171450"/>
            <a:ext cx="3008313"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8"/>
          <p:cNvSpPr txBox="1">
            <a:spLocks noChangeArrowheads="1"/>
          </p:cNvSpPr>
          <p:nvPr/>
        </p:nvSpPr>
        <p:spPr bwMode="auto">
          <a:xfrm>
            <a:off x="187325" y="4603750"/>
            <a:ext cx="29686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800">
                <a:solidFill>
                  <a:schemeClr val="bg1"/>
                </a:solidFill>
              </a:rPr>
              <a:t>Kerala's per capita GDP of 11,819 INR is significantly higher than the all India average. </a:t>
            </a:r>
          </a:p>
        </p:txBody>
      </p:sp>
      <p:sp>
        <p:nvSpPr>
          <p:cNvPr id="3079" name="Text Box 9"/>
          <p:cNvSpPr txBox="1">
            <a:spLocks noChangeArrowheads="1"/>
          </p:cNvSpPr>
          <p:nvPr/>
        </p:nvSpPr>
        <p:spPr bwMode="auto">
          <a:xfrm>
            <a:off x="3797300" y="2152650"/>
            <a:ext cx="4808538"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800">
                <a:solidFill>
                  <a:schemeClr val="bg1"/>
                </a:solidFill>
              </a:rPr>
              <a:t>The service sector (tourism, public administration, finance, transportation, and communications) were 63.8% of GDP in 2002–2003, while agricultural and fishing industries made up 17.2% of GDP. </a:t>
            </a:r>
          </a:p>
        </p:txBody>
      </p:sp>
      <p:sp>
        <p:nvSpPr>
          <p:cNvPr id="3080" name="Rectangle 11"/>
          <p:cNvSpPr>
            <a:spLocks noGrp="1" noChangeArrowheads="1"/>
          </p:cNvSpPr>
          <p:nvPr>
            <p:ph type="title"/>
          </p:nvPr>
        </p:nvSpPr>
        <p:spPr>
          <a:xfrm>
            <a:off x="457200" y="-153988"/>
            <a:ext cx="8229600" cy="1143001"/>
          </a:xfrm>
        </p:spPr>
        <p:txBody>
          <a:bodyPr/>
          <a:lstStyle/>
          <a:p>
            <a:pPr eaLnBrk="1" hangingPunct="1"/>
            <a:r>
              <a:rPr lang="en-US" b="1" smtClean="0">
                <a:solidFill>
                  <a:srgbClr val="00CC99"/>
                </a:solidFill>
                <a:cs typeface="Times New Roman" panose="02020603050405020304" pitchFamily="18" charset="0"/>
              </a:rPr>
              <a:t>THE KERALA PHENOMENON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39" descr="strikes, protests, rallies, and marc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842963"/>
            <a:ext cx="276225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1994" name="Group 138"/>
          <p:cNvGraphicFramePr>
            <a:graphicFrameLocks noGrp="1"/>
          </p:cNvGraphicFramePr>
          <p:nvPr>
            <p:ph idx="1"/>
          </p:nvPr>
        </p:nvGraphicFramePr>
        <p:xfrm>
          <a:off x="2162175" y="3932238"/>
          <a:ext cx="6661150" cy="2649537"/>
        </p:xfrm>
        <a:graphic>
          <a:graphicData uri="http://schemas.openxmlformats.org/drawingml/2006/table">
            <a:tbl>
              <a:tblPr/>
              <a:tblGrid>
                <a:gridCol w="1233488">
                  <a:extLst>
                    <a:ext uri="{9D8B030D-6E8A-4147-A177-3AD203B41FA5}">
                      <a16:colId xmlns:a16="http://schemas.microsoft.com/office/drawing/2014/main" val="20000"/>
                    </a:ext>
                  </a:extLst>
                </a:gridCol>
                <a:gridCol w="1133475">
                  <a:extLst>
                    <a:ext uri="{9D8B030D-6E8A-4147-A177-3AD203B41FA5}">
                      <a16:colId xmlns:a16="http://schemas.microsoft.com/office/drawing/2014/main" val="20001"/>
                    </a:ext>
                  </a:extLst>
                </a:gridCol>
                <a:gridCol w="1595437">
                  <a:extLst>
                    <a:ext uri="{9D8B030D-6E8A-4147-A177-3AD203B41FA5}">
                      <a16:colId xmlns:a16="http://schemas.microsoft.com/office/drawing/2014/main" val="20002"/>
                    </a:ext>
                  </a:extLst>
                </a:gridCol>
                <a:gridCol w="1901825">
                  <a:extLst>
                    <a:ext uri="{9D8B030D-6E8A-4147-A177-3AD203B41FA5}">
                      <a16:colId xmlns:a16="http://schemas.microsoft.com/office/drawing/2014/main" val="20003"/>
                    </a:ext>
                  </a:extLst>
                </a:gridCol>
                <a:gridCol w="796925">
                  <a:extLst>
                    <a:ext uri="{9D8B030D-6E8A-4147-A177-3AD203B41FA5}">
                      <a16:colId xmlns:a16="http://schemas.microsoft.com/office/drawing/2014/main" val="20004"/>
                    </a:ext>
                  </a:extLst>
                </a:gridCol>
              </a:tblGrid>
              <a:tr h="6635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cs typeface="Times New Roman" pitchFamily="18" charset="0"/>
                        </a:rPr>
                        <a:t>Age</a:t>
                      </a:r>
                      <a:endParaRPr kumimoji="0" lang="en-US"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64A2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cs typeface="Times New Roman" pitchFamily="18" charset="0"/>
                        </a:rPr>
                        <a:t>1961</a:t>
                      </a:r>
                      <a:endParaRPr kumimoji="0" lang="en-US"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64A2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cs typeface="Times New Roman" pitchFamily="18" charset="0"/>
                        </a:rPr>
                        <a:t>1971</a:t>
                      </a:r>
                      <a:endParaRPr kumimoji="0" lang="en-US"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64A2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cs typeface="Times New Roman" pitchFamily="18" charset="0"/>
                        </a:rPr>
                        <a:t>1981</a:t>
                      </a:r>
                      <a:endParaRPr kumimoji="0" lang="en-US"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64A2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cs typeface="Times New Roman" pitchFamily="18" charset="0"/>
                        </a:rPr>
                        <a:t>1991</a:t>
                      </a:r>
                      <a:endParaRPr kumimoji="0" lang="en-US"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64A2FF"/>
                    </a:solidFill>
                  </a:tcPr>
                </a:tc>
                <a:extLst>
                  <a:ext uri="{0D108BD9-81ED-4DB2-BD59-A6C34878D82A}">
                    <a16:rowId xmlns:a16="http://schemas.microsoft.com/office/drawing/2014/main" val="10000"/>
                  </a:ext>
                </a:extLst>
              </a:tr>
              <a:tr h="6635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cs typeface="Times New Roman" pitchFamily="18" charset="0"/>
                        </a:rPr>
                        <a:t>0-14</a:t>
                      </a:r>
                      <a:endParaRPr kumimoji="0" lang="en-US"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1F0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cs typeface="Times New Roman" pitchFamily="18" charset="0"/>
                        </a:rPr>
                        <a:t>42.6</a:t>
                      </a:r>
                      <a:endParaRPr kumimoji="0" lang="en-US"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1F0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cs typeface="Times New Roman" pitchFamily="18" charset="0"/>
                        </a:rPr>
                        <a:t>40.3</a:t>
                      </a:r>
                      <a:endParaRPr kumimoji="0" lang="en-US"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1F0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cs typeface="Times New Roman" pitchFamily="18" charset="0"/>
                        </a:rPr>
                        <a:t>35.0</a:t>
                      </a:r>
                      <a:endParaRPr kumimoji="0" lang="en-US"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1F0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cs typeface="Times New Roman" pitchFamily="18" charset="0"/>
                        </a:rPr>
                        <a:t>29.6</a:t>
                      </a:r>
                      <a:endParaRPr kumimoji="0" lang="en-US"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1F0FF"/>
                    </a:solidFill>
                  </a:tcPr>
                </a:tc>
                <a:extLst>
                  <a:ext uri="{0D108BD9-81ED-4DB2-BD59-A6C34878D82A}">
                    <a16:rowId xmlns:a16="http://schemas.microsoft.com/office/drawing/2014/main" val="10001"/>
                  </a:ext>
                </a:extLst>
              </a:tr>
              <a:tr h="65881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cs typeface="Times New Roman" pitchFamily="18" charset="0"/>
                        </a:rPr>
                        <a:t>15-59</a:t>
                      </a:r>
                      <a:endParaRPr kumimoji="0" lang="en-US"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1F0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cs typeface="Times New Roman" pitchFamily="18" charset="0"/>
                        </a:rPr>
                        <a:t>51.6</a:t>
                      </a:r>
                      <a:endParaRPr kumimoji="0" lang="en-US"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1F0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cs typeface="Times New Roman" pitchFamily="18" charset="0"/>
                        </a:rPr>
                        <a:t>53.5</a:t>
                      </a:r>
                      <a:endParaRPr kumimoji="0" lang="en-US"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1F0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cs typeface="Times New Roman" pitchFamily="18" charset="0"/>
                        </a:rPr>
                        <a:t>57.5</a:t>
                      </a:r>
                      <a:endParaRPr kumimoji="0" lang="en-US"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1F0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cs typeface="Times New Roman" pitchFamily="18" charset="0"/>
                        </a:rPr>
                        <a:t>59.8</a:t>
                      </a:r>
                      <a:endParaRPr kumimoji="0" lang="en-US"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1F0FF"/>
                    </a:solidFill>
                  </a:tcPr>
                </a:tc>
                <a:extLst>
                  <a:ext uri="{0D108BD9-81ED-4DB2-BD59-A6C34878D82A}">
                    <a16:rowId xmlns:a16="http://schemas.microsoft.com/office/drawing/2014/main" val="10002"/>
                  </a:ext>
                </a:extLst>
              </a:tr>
              <a:tr h="66357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cs typeface="Times New Roman" pitchFamily="18" charset="0"/>
                        </a:rPr>
                        <a:t>60+</a:t>
                      </a:r>
                      <a:endParaRPr kumimoji="0" lang="en-US"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1F0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cs typeface="Times New Roman" pitchFamily="18" charset="0"/>
                        </a:rPr>
                        <a:t>5.9</a:t>
                      </a:r>
                      <a:endParaRPr kumimoji="0" lang="en-US"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1F0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cs typeface="Times New Roman" pitchFamily="18" charset="0"/>
                        </a:rPr>
                        <a:t>6.2</a:t>
                      </a:r>
                      <a:endParaRPr kumimoji="0" lang="en-US"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1F0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cs typeface="Times New Roman" pitchFamily="18" charset="0"/>
                        </a:rPr>
                        <a:t>7.5</a:t>
                      </a:r>
                      <a:endParaRPr kumimoji="0" lang="en-US"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1F0FF"/>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cs typeface="Times New Roman" pitchFamily="18" charset="0"/>
                        </a:rPr>
                        <a:t>10.6</a:t>
                      </a:r>
                      <a:endParaRPr kumimoji="0" lang="en-US"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1F0FF"/>
                    </a:solidFill>
                  </a:tcPr>
                </a:tc>
                <a:extLst>
                  <a:ext uri="{0D108BD9-81ED-4DB2-BD59-A6C34878D82A}">
                    <a16:rowId xmlns:a16="http://schemas.microsoft.com/office/drawing/2014/main" val="10003"/>
                  </a:ext>
                </a:extLst>
              </a:tr>
            </a:tbl>
          </a:graphicData>
        </a:graphic>
      </p:graphicFrame>
      <p:sp>
        <p:nvSpPr>
          <p:cNvPr id="31779" name="Text Box 144"/>
          <p:cNvSpPr txBox="1">
            <a:spLocks noChangeArrowheads="1"/>
          </p:cNvSpPr>
          <p:nvPr/>
        </p:nvSpPr>
        <p:spPr bwMode="auto">
          <a:xfrm>
            <a:off x="3362325" y="709613"/>
            <a:ext cx="52197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600">
                <a:solidFill>
                  <a:schemeClr val="bg1"/>
                </a:solidFill>
              </a:rPr>
              <a:t>Kerala is home to 3.44% of India's people; at 819 persons per km², its land is three times as densely settled as the rest of India. </a:t>
            </a:r>
          </a:p>
          <a:p>
            <a:pPr eaLnBrk="1" hangingPunct="1"/>
            <a:r>
              <a:rPr lang="en-US" sz="1600">
                <a:solidFill>
                  <a:schemeClr val="bg1"/>
                </a:solidFill>
              </a:rPr>
              <a:t> </a:t>
            </a:r>
          </a:p>
          <a:p>
            <a:pPr eaLnBrk="1" hangingPunct="1"/>
            <a:r>
              <a:rPr lang="en-US" sz="1600">
                <a:solidFill>
                  <a:schemeClr val="bg1"/>
                </a:solidFill>
              </a:rPr>
              <a:t>Till 1971, Kerala had the highest population growth rate in India and there after it showed a declining trend. </a:t>
            </a:r>
          </a:p>
          <a:p>
            <a:pPr eaLnBrk="1" hangingPunct="1"/>
            <a:endParaRPr lang="en-US" sz="1600">
              <a:solidFill>
                <a:schemeClr val="bg1"/>
              </a:solidFill>
            </a:endParaRPr>
          </a:p>
          <a:p>
            <a:pPr eaLnBrk="1" hangingPunct="1"/>
            <a:r>
              <a:rPr lang="en-US" sz="1600">
                <a:solidFill>
                  <a:schemeClr val="bg1"/>
                </a:solidFill>
              </a:rPr>
              <a:t>Today, Kerala's rate of population growth is India's lowest, and</a:t>
            </a:r>
            <a:r>
              <a:rPr lang="en-US" altLang="ko-KR" sz="1600">
                <a:solidFill>
                  <a:schemeClr val="bg1"/>
                </a:solidFill>
                <a:ea typeface="Gulim" panose="020B0600000101010101" pitchFamily="34" charset="-127"/>
              </a:rPr>
              <a:t> human development indices—elimination of poverty, primary level education, and health care—are among the best in India </a:t>
            </a:r>
            <a:endParaRPr lang="en-US" sz="1600">
              <a:solidFill>
                <a:schemeClr val="bg1"/>
              </a:solidFill>
            </a:endParaRPr>
          </a:p>
        </p:txBody>
      </p:sp>
      <p:sp>
        <p:nvSpPr>
          <p:cNvPr id="31780" name="Text Box 145"/>
          <p:cNvSpPr txBox="1">
            <a:spLocks noChangeArrowheads="1"/>
          </p:cNvSpPr>
          <p:nvPr/>
        </p:nvSpPr>
        <p:spPr bwMode="auto">
          <a:xfrm>
            <a:off x="0" y="4035425"/>
            <a:ext cx="17954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800">
                <a:solidFill>
                  <a:schemeClr val="bg1"/>
                </a:solidFill>
              </a:rPr>
              <a:t>Strikes, protests, rallies, and marches are ubiquitous among Kerala's people. </a:t>
            </a:r>
          </a:p>
        </p:txBody>
      </p:sp>
      <p:sp>
        <p:nvSpPr>
          <p:cNvPr id="31781" name="Text Box 146"/>
          <p:cNvSpPr txBox="1">
            <a:spLocks noChangeArrowheads="1"/>
          </p:cNvSpPr>
          <p:nvPr/>
        </p:nvSpPr>
        <p:spPr bwMode="auto">
          <a:xfrm>
            <a:off x="4591050" y="3665538"/>
            <a:ext cx="44815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3300"/>
                </a:solidFill>
              </a:rPr>
              <a:t>PERCENT POPULATION BY DECADE AND AGE COHORT</a:t>
            </a:r>
          </a:p>
        </p:txBody>
      </p:sp>
      <p:sp>
        <p:nvSpPr>
          <p:cNvPr id="31782" name="Rectangle 11"/>
          <p:cNvSpPr>
            <a:spLocks noGrp="1" noChangeArrowheads="1"/>
          </p:cNvSpPr>
          <p:nvPr>
            <p:ph type="title"/>
          </p:nvPr>
        </p:nvSpPr>
        <p:spPr>
          <a:xfrm>
            <a:off x="457200" y="-153988"/>
            <a:ext cx="8229600" cy="1143001"/>
          </a:xfrm>
        </p:spPr>
        <p:txBody>
          <a:bodyPr/>
          <a:lstStyle/>
          <a:p>
            <a:pPr eaLnBrk="1" hangingPunct="1"/>
            <a:r>
              <a:rPr lang="en-US" b="1" smtClean="0">
                <a:solidFill>
                  <a:srgbClr val="00CC99"/>
                </a:solidFill>
                <a:cs typeface="Times New Roman" panose="02020603050405020304" pitchFamily="18" charset="0"/>
              </a:rPr>
              <a:t>THE KERALA PHENOMENON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p:cNvGrpSpPr>
            <a:grpSpLocks/>
          </p:cNvGrpSpPr>
          <p:nvPr/>
        </p:nvGrpSpPr>
        <p:grpSpPr bwMode="auto">
          <a:xfrm>
            <a:off x="0" y="174625"/>
            <a:ext cx="9144000" cy="6942138"/>
            <a:chOff x="0" y="0"/>
            <a:chExt cx="5760" cy="4373"/>
          </a:xfrm>
        </p:grpSpPr>
        <p:pic>
          <p:nvPicPr>
            <p:cNvPr id="8222" name="Picture 3" descr="Striae 2 reduc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 y="1344"/>
              <a:ext cx="5696" cy="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3" name="Rectangle 4"/>
            <p:cNvSpPr>
              <a:spLocks noChangeArrowheads="1"/>
            </p:cNvSpPr>
            <p:nvPr/>
          </p:nvSpPr>
          <p:spPr bwMode="auto">
            <a:xfrm>
              <a:off x="64" y="0"/>
              <a:ext cx="5696" cy="1344"/>
            </a:xfrm>
            <a:prstGeom prst="rect">
              <a:avLst/>
            </a:prstGeom>
            <a:solidFill>
              <a:schemeClr val="tx1"/>
            </a:solidFill>
            <a:ln w="9525">
              <a:solidFill>
                <a:schemeClr val="tx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solidFill>
                  <a:schemeClr val="bg1"/>
                </a:solidFill>
              </a:endParaRPr>
            </a:p>
          </p:txBody>
        </p:sp>
        <p:sp>
          <p:nvSpPr>
            <p:cNvPr id="8224" name="Rectangle 5"/>
            <p:cNvSpPr>
              <a:spLocks noChangeArrowheads="1"/>
            </p:cNvSpPr>
            <p:nvPr/>
          </p:nvSpPr>
          <p:spPr bwMode="auto">
            <a:xfrm>
              <a:off x="0" y="3029"/>
              <a:ext cx="5760" cy="1344"/>
            </a:xfrm>
            <a:prstGeom prst="rect">
              <a:avLst/>
            </a:prstGeom>
            <a:solidFill>
              <a:schemeClr val="tx1"/>
            </a:solidFill>
            <a:ln w="9525">
              <a:solidFill>
                <a:schemeClr val="tx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solidFill>
                  <a:schemeClr val="bg1"/>
                </a:solidFill>
              </a:endParaRPr>
            </a:p>
          </p:txBody>
        </p:sp>
      </p:grpSp>
      <p:grpSp>
        <p:nvGrpSpPr>
          <p:cNvPr id="8195" name="Group 6"/>
          <p:cNvGrpSpPr>
            <a:grpSpLocks/>
          </p:cNvGrpSpPr>
          <p:nvPr/>
        </p:nvGrpSpPr>
        <p:grpSpPr bwMode="auto">
          <a:xfrm>
            <a:off x="3406775" y="1522413"/>
            <a:ext cx="2478088" cy="858837"/>
            <a:chOff x="2146" y="959"/>
            <a:chExt cx="1561" cy="541"/>
          </a:xfrm>
        </p:grpSpPr>
        <p:grpSp>
          <p:nvGrpSpPr>
            <p:cNvPr id="8213" name="Group 7"/>
            <p:cNvGrpSpPr>
              <a:grpSpLocks/>
            </p:cNvGrpSpPr>
            <p:nvPr/>
          </p:nvGrpSpPr>
          <p:grpSpPr bwMode="auto">
            <a:xfrm>
              <a:off x="2146" y="1199"/>
              <a:ext cx="1561" cy="301"/>
              <a:chOff x="2146" y="1199"/>
              <a:chExt cx="1561" cy="301"/>
            </a:xfrm>
          </p:grpSpPr>
          <p:sp>
            <p:nvSpPr>
              <p:cNvPr id="8215" name="Line 8"/>
              <p:cNvSpPr>
                <a:spLocks noChangeShapeType="1"/>
              </p:cNvSpPr>
              <p:nvPr/>
            </p:nvSpPr>
            <p:spPr bwMode="auto">
              <a:xfrm flipV="1">
                <a:off x="2146" y="1234"/>
                <a:ext cx="403" cy="266"/>
              </a:xfrm>
              <a:prstGeom prst="line">
                <a:avLst/>
              </a:prstGeom>
              <a:noFill/>
              <a:ln w="38100">
                <a:solidFill>
                  <a:srgbClr val="CC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8216" name="Line 9"/>
              <p:cNvSpPr>
                <a:spLocks noChangeShapeType="1"/>
              </p:cNvSpPr>
              <p:nvPr/>
            </p:nvSpPr>
            <p:spPr bwMode="auto">
              <a:xfrm flipV="1">
                <a:off x="2317" y="1230"/>
                <a:ext cx="403" cy="266"/>
              </a:xfrm>
              <a:prstGeom prst="line">
                <a:avLst/>
              </a:prstGeom>
              <a:noFill/>
              <a:ln w="38100">
                <a:solidFill>
                  <a:srgbClr val="CC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8217" name="Line 10"/>
              <p:cNvSpPr>
                <a:spLocks noChangeShapeType="1"/>
              </p:cNvSpPr>
              <p:nvPr/>
            </p:nvSpPr>
            <p:spPr bwMode="auto">
              <a:xfrm flipV="1">
                <a:off x="2545" y="1216"/>
                <a:ext cx="403" cy="266"/>
              </a:xfrm>
              <a:prstGeom prst="line">
                <a:avLst/>
              </a:prstGeom>
              <a:noFill/>
              <a:ln w="38100">
                <a:solidFill>
                  <a:srgbClr val="CC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8218" name="Line 11"/>
              <p:cNvSpPr>
                <a:spLocks noChangeShapeType="1"/>
              </p:cNvSpPr>
              <p:nvPr/>
            </p:nvSpPr>
            <p:spPr bwMode="auto">
              <a:xfrm flipV="1">
                <a:off x="3304" y="1222"/>
                <a:ext cx="403" cy="266"/>
              </a:xfrm>
              <a:prstGeom prst="line">
                <a:avLst/>
              </a:prstGeom>
              <a:noFill/>
              <a:ln w="38100">
                <a:solidFill>
                  <a:srgbClr val="CC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8219" name="Line 12"/>
              <p:cNvSpPr>
                <a:spLocks noChangeShapeType="1"/>
              </p:cNvSpPr>
              <p:nvPr/>
            </p:nvSpPr>
            <p:spPr bwMode="auto">
              <a:xfrm flipV="1">
                <a:off x="2768" y="1199"/>
                <a:ext cx="403" cy="266"/>
              </a:xfrm>
              <a:prstGeom prst="line">
                <a:avLst/>
              </a:prstGeom>
              <a:noFill/>
              <a:ln w="38100">
                <a:solidFill>
                  <a:srgbClr val="CC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8220" name="Line 13"/>
              <p:cNvSpPr>
                <a:spLocks noChangeShapeType="1"/>
              </p:cNvSpPr>
              <p:nvPr/>
            </p:nvSpPr>
            <p:spPr bwMode="auto">
              <a:xfrm flipV="1">
                <a:off x="2954" y="1211"/>
                <a:ext cx="403" cy="266"/>
              </a:xfrm>
              <a:prstGeom prst="line">
                <a:avLst/>
              </a:prstGeom>
              <a:noFill/>
              <a:ln w="38100">
                <a:solidFill>
                  <a:srgbClr val="CC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8221" name="Line 14"/>
              <p:cNvSpPr>
                <a:spLocks noChangeShapeType="1"/>
              </p:cNvSpPr>
              <p:nvPr/>
            </p:nvSpPr>
            <p:spPr bwMode="auto">
              <a:xfrm flipV="1">
                <a:off x="3159" y="1210"/>
                <a:ext cx="403" cy="266"/>
              </a:xfrm>
              <a:prstGeom prst="line">
                <a:avLst/>
              </a:prstGeom>
              <a:noFill/>
              <a:ln w="38100">
                <a:solidFill>
                  <a:srgbClr val="CC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8214" name="Text Box 15"/>
            <p:cNvSpPr txBox="1">
              <a:spLocks noChangeArrowheads="1"/>
            </p:cNvSpPr>
            <p:nvPr/>
          </p:nvSpPr>
          <p:spPr bwMode="auto">
            <a:xfrm>
              <a:off x="2598" y="959"/>
              <a:ext cx="100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chemeClr val="bg1"/>
                  </a:solidFill>
                </a:rPr>
                <a:t>Striae of Retzius</a:t>
              </a:r>
            </a:p>
          </p:txBody>
        </p:sp>
      </p:grpSp>
      <p:grpSp>
        <p:nvGrpSpPr>
          <p:cNvPr id="8196" name="Group 31"/>
          <p:cNvGrpSpPr>
            <a:grpSpLocks/>
          </p:cNvGrpSpPr>
          <p:nvPr/>
        </p:nvGrpSpPr>
        <p:grpSpPr bwMode="auto">
          <a:xfrm>
            <a:off x="0" y="425450"/>
            <a:ext cx="9144000" cy="5819775"/>
            <a:chOff x="0" y="576263"/>
            <a:chExt cx="9144000" cy="5819775"/>
          </a:xfrm>
        </p:grpSpPr>
        <p:sp>
          <p:nvSpPr>
            <p:cNvPr id="8204" name="Rectangle 30"/>
            <p:cNvSpPr>
              <a:spLocks noChangeArrowheads="1"/>
            </p:cNvSpPr>
            <p:nvPr/>
          </p:nvSpPr>
          <p:spPr bwMode="auto">
            <a:xfrm>
              <a:off x="0" y="1229710"/>
              <a:ext cx="9144000" cy="4209393"/>
            </a:xfrm>
            <a:prstGeom prst="rect">
              <a:avLst/>
            </a:prstGeom>
            <a:solidFill>
              <a:schemeClr val="tx1"/>
            </a:solidFill>
            <a:ln>
              <a:noFill/>
            </a:ln>
            <a:extLst>
              <a:ext uri="{91240B29-F687-4F45-9708-019B960494DF}">
                <a14:hiddenLine xmlns:a14="http://schemas.microsoft.com/office/drawing/2010/main" w="28575" algn="ctr">
                  <a:solidFill>
                    <a:srgbClr val="000000"/>
                  </a:solidFill>
                  <a:round/>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solidFill>
                  <a:schemeClr val="bg1"/>
                </a:solidFill>
              </a:endParaRPr>
            </a:p>
          </p:txBody>
        </p:sp>
        <p:grpSp>
          <p:nvGrpSpPr>
            <p:cNvPr id="8205" name="Group 29"/>
            <p:cNvGrpSpPr>
              <a:grpSpLocks/>
            </p:cNvGrpSpPr>
            <p:nvPr/>
          </p:nvGrpSpPr>
          <p:grpSpPr bwMode="auto">
            <a:xfrm>
              <a:off x="312738" y="576263"/>
              <a:ext cx="8601075" cy="5819775"/>
              <a:chOff x="312738" y="576263"/>
              <a:chExt cx="8601075" cy="5819775"/>
            </a:xfrm>
          </p:grpSpPr>
          <p:pic>
            <p:nvPicPr>
              <p:cNvPr id="8206"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1413" y="576263"/>
                <a:ext cx="39624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grpSp>
            <p:nvGrpSpPr>
              <p:cNvPr id="8207" name="Group 28"/>
              <p:cNvGrpSpPr>
                <a:grpSpLocks/>
              </p:cNvGrpSpPr>
              <p:nvPr/>
            </p:nvGrpSpPr>
            <p:grpSpPr bwMode="auto">
              <a:xfrm>
                <a:off x="312738" y="1252538"/>
                <a:ext cx="4127500" cy="5143500"/>
                <a:chOff x="312738" y="1252538"/>
                <a:chExt cx="4127500" cy="5143500"/>
              </a:xfrm>
            </p:grpSpPr>
            <p:pic>
              <p:nvPicPr>
                <p:cNvPr id="820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838" y="1252538"/>
                  <a:ext cx="37084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8209" name="TextBox 7"/>
                <p:cNvSpPr txBox="1">
                  <a:spLocks noChangeArrowheads="1"/>
                </p:cNvSpPr>
                <p:nvPr/>
              </p:nvSpPr>
              <p:spPr bwMode="auto">
                <a:xfrm>
                  <a:off x="312738" y="2398713"/>
                  <a:ext cx="893193" cy="46166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scar from</a:t>
                  </a:r>
                </a:p>
                <a:p>
                  <a:pPr eaLnBrk="1" hangingPunct="1"/>
                  <a:r>
                    <a:rPr lang="en-US">
                      <a:solidFill>
                        <a:schemeClr val="bg1"/>
                      </a:solidFill>
                    </a:rPr>
                    <a:t>forest fire</a:t>
                  </a:r>
                </a:p>
              </p:txBody>
            </p:sp>
            <p:sp>
              <p:nvSpPr>
                <p:cNvPr id="8210" name="TextBox 9"/>
                <p:cNvSpPr txBox="1">
                  <a:spLocks noChangeArrowheads="1"/>
                </p:cNvSpPr>
                <p:nvPr/>
              </p:nvSpPr>
              <p:spPr bwMode="auto">
                <a:xfrm>
                  <a:off x="2662238" y="2847522"/>
                  <a:ext cx="1390124" cy="27699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first year growth</a:t>
                  </a:r>
                </a:p>
              </p:txBody>
            </p:sp>
            <p:sp>
              <p:nvSpPr>
                <p:cNvPr id="8211" name="TextBox 10"/>
                <p:cNvSpPr txBox="1">
                  <a:spLocks noChangeArrowheads="1"/>
                </p:cNvSpPr>
                <p:nvPr/>
              </p:nvSpPr>
              <p:spPr bwMode="auto">
                <a:xfrm>
                  <a:off x="2258785" y="2211614"/>
                  <a:ext cx="551754" cy="46166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rainy</a:t>
                  </a:r>
                </a:p>
                <a:p>
                  <a:pPr eaLnBrk="1" hangingPunct="1"/>
                  <a:r>
                    <a:rPr lang="en-US">
                      <a:solidFill>
                        <a:schemeClr val="bg1"/>
                      </a:solidFill>
                    </a:rPr>
                    <a:t>year</a:t>
                  </a:r>
                </a:p>
              </p:txBody>
            </p:sp>
            <p:sp>
              <p:nvSpPr>
                <p:cNvPr id="8212" name="TextBox 11"/>
                <p:cNvSpPr txBox="1">
                  <a:spLocks noChangeArrowheads="1"/>
                </p:cNvSpPr>
                <p:nvPr/>
              </p:nvSpPr>
              <p:spPr bwMode="auto">
                <a:xfrm>
                  <a:off x="1530350" y="2084388"/>
                  <a:ext cx="498855" cy="46166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dry</a:t>
                  </a:r>
                </a:p>
                <a:p>
                  <a:pPr eaLnBrk="1" hangingPunct="1"/>
                  <a:r>
                    <a:rPr lang="en-US">
                      <a:solidFill>
                        <a:schemeClr val="bg1"/>
                      </a:solidFill>
                    </a:rPr>
                    <a:t>year</a:t>
                  </a:r>
                </a:p>
              </p:txBody>
            </p:sp>
          </p:grpSp>
        </p:grpSp>
      </p:grpSp>
      <p:grpSp>
        <p:nvGrpSpPr>
          <p:cNvPr id="8197" name="Group 35"/>
          <p:cNvGrpSpPr>
            <a:grpSpLocks/>
          </p:cNvGrpSpPr>
          <p:nvPr/>
        </p:nvGrpSpPr>
        <p:grpSpPr bwMode="auto">
          <a:xfrm>
            <a:off x="4953000" y="434975"/>
            <a:ext cx="3962400" cy="5705475"/>
            <a:chOff x="4953000" y="434975"/>
            <a:chExt cx="3962400" cy="5705475"/>
          </a:xfrm>
        </p:grpSpPr>
        <p:pic>
          <p:nvPicPr>
            <p:cNvPr id="819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34975"/>
              <a:ext cx="39624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grpSp>
          <p:nvGrpSpPr>
            <p:cNvPr id="8200" name="Group 33"/>
            <p:cNvGrpSpPr>
              <a:grpSpLocks/>
            </p:cNvGrpSpPr>
            <p:nvPr/>
          </p:nvGrpSpPr>
          <p:grpSpPr bwMode="auto">
            <a:xfrm>
              <a:off x="7245052" y="2297491"/>
              <a:ext cx="794664" cy="185057"/>
              <a:chOff x="6466118" y="2280555"/>
              <a:chExt cx="794664" cy="185057"/>
            </a:xfrm>
          </p:grpSpPr>
          <p:cxnSp>
            <p:nvCxnSpPr>
              <p:cNvPr id="8201" name="Straight Connector 28"/>
              <p:cNvCxnSpPr>
                <a:cxnSpLocks noChangeShapeType="1"/>
              </p:cNvCxnSpPr>
              <p:nvPr/>
            </p:nvCxnSpPr>
            <p:spPr bwMode="auto">
              <a:xfrm flipV="1">
                <a:off x="6466118" y="2296886"/>
                <a:ext cx="391886" cy="125186"/>
              </a:xfrm>
              <a:prstGeom prst="line">
                <a:avLst/>
              </a:prstGeom>
              <a:noFill/>
              <a:ln w="6350" algn="ctr">
                <a:solidFill>
                  <a:schemeClr val="bg1"/>
                </a:solidFill>
                <a:round/>
                <a:headEnd/>
                <a:tailEnd/>
              </a:ln>
              <a:extLst>
                <a:ext uri="{909E8E84-426E-40DD-AFC4-6F175D3DCCD1}">
                  <a14:hiddenFill xmlns:a14="http://schemas.microsoft.com/office/drawing/2010/main">
                    <a:noFill/>
                  </a14:hiddenFill>
                </a:ext>
              </a:extLst>
            </p:spPr>
          </p:cxnSp>
          <p:cxnSp>
            <p:nvCxnSpPr>
              <p:cNvPr id="8202" name="Straight Connector 29"/>
              <p:cNvCxnSpPr>
                <a:cxnSpLocks noChangeShapeType="1"/>
              </p:cNvCxnSpPr>
              <p:nvPr/>
            </p:nvCxnSpPr>
            <p:spPr bwMode="auto">
              <a:xfrm flipV="1">
                <a:off x="6591303" y="2280555"/>
                <a:ext cx="555172" cy="185057"/>
              </a:xfrm>
              <a:prstGeom prst="line">
                <a:avLst/>
              </a:prstGeom>
              <a:noFill/>
              <a:ln w="6350" algn="ctr">
                <a:solidFill>
                  <a:schemeClr val="bg1"/>
                </a:solidFill>
                <a:round/>
                <a:headEnd/>
                <a:tailEnd/>
              </a:ln>
              <a:extLst>
                <a:ext uri="{909E8E84-426E-40DD-AFC4-6F175D3DCCD1}">
                  <a14:hiddenFill xmlns:a14="http://schemas.microsoft.com/office/drawing/2010/main">
                    <a:noFill/>
                  </a14:hiddenFill>
                </a:ext>
              </a:extLst>
            </p:spPr>
          </p:cxnSp>
          <p:cxnSp>
            <p:nvCxnSpPr>
              <p:cNvPr id="8203" name="Straight Connector 31"/>
              <p:cNvCxnSpPr>
                <a:cxnSpLocks noChangeShapeType="1"/>
              </p:cNvCxnSpPr>
              <p:nvPr/>
            </p:nvCxnSpPr>
            <p:spPr bwMode="auto">
              <a:xfrm flipV="1">
                <a:off x="6868896" y="2324097"/>
                <a:ext cx="391886" cy="125186"/>
              </a:xfrm>
              <a:prstGeom prst="line">
                <a:avLst/>
              </a:prstGeom>
              <a:noFill/>
              <a:ln w="6350" algn="ctr">
                <a:solidFill>
                  <a:schemeClr val="bg1"/>
                </a:solidFill>
                <a:round/>
                <a:headEnd/>
                <a:tailEnd/>
              </a:ln>
              <a:extLst>
                <a:ext uri="{909E8E84-426E-40DD-AFC4-6F175D3DCCD1}">
                  <a14:hiddenFill xmlns:a14="http://schemas.microsoft.com/office/drawing/2010/main">
                    <a:noFill/>
                  </a14:hiddenFill>
                </a:ext>
              </a:extLst>
            </p:spPr>
          </p:cxnSp>
        </p:grpSp>
      </p:grpSp>
      <p:sp>
        <p:nvSpPr>
          <p:cNvPr id="8198" name="Rectangle 16"/>
          <p:cNvSpPr>
            <a:spLocks noGrp="1" noChangeArrowheads="1"/>
          </p:cNvSpPr>
          <p:nvPr>
            <p:ph type="title"/>
          </p:nvPr>
        </p:nvSpPr>
        <p:spPr>
          <a:noFill/>
        </p:spPr>
        <p:txBody>
          <a:bodyPr lIns="90488" tIns="44450" rIns="90488" bIns="44450" anchor="b"/>
          <a:lstStyle/>
          <a:p>
            <a:r>
              <a:rPr lang="en-US" b="1" smtClean="0">
                <a:solidFill>
                  <a:srgbClr val="00CC99"/>
                </a:solidFill>
                <a:ea typeface="Gulim" panose="020B0600000101010101" pitchFamily="34" charset="-127"/>
              </a:rPr>
              <a:t>1, WHAT HAVE TEETH GOT TO DO WITH IT?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
          <p:cNvSpPr txBox="1">
            <a:spLocks noChangeArrowheads="1"/>
          </p:cNvSpPr>
          <p:nvPr/>
        </p:nvSpPr>
        <p:spPr bwMode="auto">
          <a:xfrm>
            <a:off x="187325" y="1358900"/>
            <a:ext cx="87804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spcBef>
                <a:spcPct val="50000"/>
              </a:spcBef>
              <a:buClr>
                <a:srgbClr val="FFFF00"/>
              </a:buClr>
              <a:buSzPct val="150000"/>
              <a:buFont typeface="Wingdings" panose="05000000000000000000" pitchFamily="2" charset="2"/>
              <a:buNone/>
            </a:pPr>
            <a:r>
              <a:rPr lang="en-US" sz="1800">
                <a:solidFill>
                  <a:schemeClr val="bg1"/>
                </a:solidFill>
              </a:rPr>
              <a:t>Low birth rate and death rate along with higher female life expectancy and  low infant mortality due to:</a:t>
            </a:r>
          </a:p>
          <a:p>
            <a:pPr eaLnBrk="1" hangingPunct="1">
              <a:spcBef>
                <a:spcPct val="50000"/>
              </a:spcBef>
              <a:buClr>
                <a:srgbClr val="FFFF00"/>
              </a:buClr>
              <a:buSzPct val="150000"/>
              <a:buFont typeface="Wingdings" panose="05000000000000000000" pitchFamily="2" charset="2"/>
              <a:buChar char="Ø"/>
            </a:pPr>
            <a:r>
              <a:rPr lang="en-US" sz="1800">
                <a:solidFill>
                  <a:schemeClr val="bg1"/>
                </a:solidFill>
              </a:rPr>
              <a:t> Wide network of health infrastructure and manpower.</a:t>
            </a:r>
          </a:p>
          <a:p>
            <a:pPr eaLnBrk="1" hangingPunct="1">
              <a:spcBef>
                <a:spcPct val="50000"/>
              </a:spcBef>
              <a:buClr>
                <a:srgbClr val="FFFF00"/>
              </a:buClr>
              <a:buSzPct val="150000"/>
              <a:buFont typeface="Wingdings" panose="05000000000000000000" pitchFamily="2" charset="2"/>
              <a:buChar char="Ø"/>
            </a:pPr>
            <a:r>
              <a:rPr lang="en-US" sz="1800">
                <a:solidFill>
                  <a:schemeClr val="bg1"/>
                </a:solidFill>
              </a:rPr>
              <a:t> Social factors like women’s education, general health awareness. </a:t>
            </a:r>
          </a:p>
        </p:txBody>
      </p:sp>
      <p:pic>
        <p:nvPicPr>
          <p:cNvPr id="32771" name="Picture 6" descr="Lakeshore hospi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3198813"/>
            <a:ext cx="3781425"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11"/>
          <p:cNvSpPr>
            <a:spLocks noGrp="1" noChangeArrowheads="1"/>
          </p:cNvSpPr>
          <p:nvPr>
            <p:ph type="title"/>
          </p:nvPr>
        </p:nvSpPr>
        <p:spPr>
          <a:xfrm>
            <a:off x="457200" y="-153988"/>
            <a:ext cx="8229600" cy="1143001"/>
          </a:xfrm>
        </p:spPr>
        <p:txBody>
          <a:bodyPr/>
          <a:lstStyle/>
          <a:p>
            <a:pPr eaLnBrk="1" hangingPunct="1"/>
            <a:r>
              <a:rPr lang="en-US" b="1" smtClean="0">
                <a:solidFill>
                  <a:srgbClr val="00CC99"/>
                </a:solidFill>
                <a:cs typeface="Times New Roman" panose="02020603050405020304" pitchFamily="18" charset="0"/>
              </a:rPr>
              <a:t>THE KERALA PHENOMENON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p:cNvGrpSpPr>
          <p:nvPr/>
        </p:nvGrpSpPr>
        <p:grpSpPr bwMode="auto">
          <a:xfrm>
            <a:off x="1824038" y="1681163"/>
            <a:ext cx="5187950" cy="4294187"/>
            <a:chOff x="816" y="960"/>
            <a:chExt cx="3268" cy="2705"/>
          </a:xfrm>
        </p:grpSpPr>
        <p:sp>
          <p:nvSpPr>
            <p:cNvPr id="33926" name="AutoShape 3"/>
            <p:cNvSpPr>
              <a:spLocks noChangeArrowheads="1"/>
            </p:cNvSpPr>
            <p:nvPr/>
          </p:nvSpPr>
          <p:spPr bwMode="auto">
            <a:xfrm>
              <a:off x="3600" y="2016"/>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927" name="AutoShape 4"/>
            <p:cNvSpPr>
              <a:spLocks noChangeArrowheads="1"/>
            </p:cNvSpPr>
            <p:nvPr/>
          </p:nvSpPr>
          <p:spPr bwMode="auto">
            <a:xfrm>
              <a:off x="816" y="2304"/>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928" name="AutoShape 5"/>
            <p:cNvSpPr>
              <a:spLocks noChangeArrowheads="1"/>
            </p:cNvSpPr>
            <p:nvPr/>
          </p:nvSpPr>
          <p:spPr bwMode="auto">
            <a:xfrm>
              <a:off x="1676" y="1274"/>
              <a:ext cx="249" cy="210"/>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929" name="AutoShape 6"/>
            <p:cNvSpPr>
              <a:spLocks noChangeArrowheads="1"/>
            </p:cNvSpPr>
            <p:nvPr/>
          </p:nvSpPr>
          <p:spPr bwMode="auto">
            <a:xfrm>
              <a:off x="1392" y="1968"/>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930" name="AutoShape 7"/>
            <p:cNvSpPr>
              <a:spLocks noChangeArrowheads="1"/>
            </p:cNvSpPr>
            <p:nvPr/>
          </p:nvSpPr>
          <p:spPr bwMode="auto">
            <a:xfrm>
              <a:off x="2174" y="960"/>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931" name="AutoShape 8"/>
            <p:cNvSpPr>
              <a:spLocks noChangeArrowheads="1"/>
            </p:cNvSpPr>
            <p:nvPr/>
          </p:nvSpPr>
          <p:spPr bwMode="auto">
            <a:xfrm>
              <a:off x="2340" y="1833"/>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932" name="AutoShape 9"/>
            <p:cNvSpPr>
              <a:spLocks noChangeArrowheads="1"/>
            </p:cNvSpPr>
            <p:nvPr/>
          </p:nvSpPr>
          <p:spPr bwMode="auto">
            <a:xfrm>
              <a:off x="1427" y="2810"/>
              <a:ext cx="249" cy="210"/>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933" name="AutoShape 10"/>
            <p:cNvSpPr>
              <a:spLocks noChangeArrowheads="1"/>
            </p:cNvSpPr>
            <p:nvPr/>
          </p:nvSpPr>
          <p:spPr bwMode="auto">
            <a:xfrm>
              <a:off x="3835" y="2601"/>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934" name="AutoShape 11"/>
            <p:cNvSpPr>
              <a:spLocks noChangeArrowheads="1"/>
            </p:cNvSpPr>
            <p:nvPr/>
          </p:nvSpPr>
          <p:spPr bwMode="auto">
            <a:xfrm>
              <a:off x="2838" y="1135"/>
              <a:ext cx="250"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935" name="AutoShape 12"/>
            <p:cNvSpPr>
              <a:spLocks noChangeArrowheads="1"/>
            </p:cNvSpPr>
            <p:nvPr/>
          </p:nvSpPr>
          <p:spPr bwMode="auto">
            <a:xfrm>
              <a:off x="3005" y="2391"/>
              <a:ext cx="249" cy="210"/>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936" name="AutoShape 13"/>
            <p:cNvSpPr>
              <a:spLocks noChangeArrowheads="1"/>
            </p:cNvSpPr>
            <p:nvPr/>
          </p:nvSpPr>
          <p:spPr bwMode="auto">
            <a:xfrm>
              <a:off x="1152" y="3456"/>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937" name="AutoShape 14"/>
            <p:cNvSpPr>
              <a:spLocks noChangeArrowheads="1"/>
            </p:cNvSpPr>
            <p:nvPr/>
          </p:nvSpPr>
          <p:spPr bwMode="auto">
            <a:xfrm>
              <a:off x="2340" y="2601"/>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938" name="AutoShape 15"/>
            <p:cNvSpPr>
              <a:spLocks noChangeArrowheads="1"/>
            </p:cNvSpPr>
            <p:nvPr/>
          </p:nvSpPr>
          <p:spPr bwMode="auto">
            <a:xfrm>
              <a:off x="3024" y="2880"/>
              <a:ext cx="249" cy="210"/>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939" name="AutoShape 16"/>
            <p:cNvSpPr>
              <a:spLocks noChangeArrowheads="1"/>
            </p:cNvSpPr>
            <p:nvPr/>
          </p:nvSpPr>
          <p:spPr bwMode="auto">
            <a:xfrm>
              <a:off x="2091" y="3439"/>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940" name="AutoShape 17"/>
            <p:cNvSpPr>
              <a:spLocks noChangeArrowheads="1"/>
            </p:cNvSpPr>
            <p:nvPr/>
          </p:nvSpPr>
          <p:spPr bwMode="auto">
            <a:xfrm>
              <a:off x="3337" y="1414"/>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941" name="AutoShape 18"/>
            <p:cNvSpPr>
              <a:spLocks noChangeArrowheads="1"/>
            </p:cNvSpPr>
            <p:nvPr/>
          </p:nvSpPr>
          <p:spPr bwMode="auto">
            <a:xfrm>
              <a:off x="2838" y="3369"/>
              <a:ext cx="250"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grpSp>
      <p:grpSp>
        <p:nvGrpSpPr>
          <p:cNvPr id="3" name="Group 19"/>
          <p:cNvGrpSpPr>
            <a:grpSpLocks/>
          </p:cNvGrpSpPr>
          <p:nvPr/>
        </p:nvGrpSpPr>
        <p:grpSpPr bwMode="auto">
          <a:xfrm>
            <a:off x="1924050" y="1916113"/>
            <a:ext cx="4943475" cy="3921125"/>
            <a:chOff x="1212" y="1027"/>
            <a:chExt cx="3114" cy="2470"/>
          </a:xfrm>
        </p:grpSpPr>
        <p:sp>
          <p:nvSpPr>
            <p:cNvPr id="33897" name="Line 20"/>
            <p:cNvSpPr>
              <a:spLocks noChangeShapeType="1"/>
            </p:cNvSpPr>
            <p:nvPr/>
          </p:nvSpPr>
          <p:spPr bwMode="auto">
            <a:xfrm>
              <a:off x="2922" y="2586"/>
              <a:ext cx="1246" cy="7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98" name="Line 21"/>
            <p:cNvSpPr>
              <a:spLocks noChangeShapeType="1"/>
            </p:cNvSpPr>
            <p:nvPr/>
          </p:nvSpPr>
          <p:spPr bwMode="auto">
            <a:xfrm flipV="1">
              <a:off x="2853" y="1994"/>
              <a:ext cx="1077" cy="52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99" name="Line 22"/>
            <p:cNvSpPr>
              <a:spLocks noChangeShapeType="1"/>
            </p:cNvSpPr>
            <p:nvPr/>
          </p:nvSpPr>
          <p:spPr bwMode="auto">
            <a:xfrm flipV="1">
              <a:off x="2735" y="1961"/>
              <a:ext cx="115" cy="559"/>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00" name="Line 23"/>
            <p:cNvSpPr>
              <a:spLocks noChangeShapeType="1"/>
            </p:cNvSpPr>
            <p:nvPr/>
          </p:nvSpPr>
          <p:spPr bwMode="auto">
            <a:xfrm flipH="1" flipV="1">
              <a:off x="2178" y="1403"/>
              <a:ext cx="495" cy="119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01" name="Line 24"/>
            <p:cNvSpPr>
              <a:spLocks noChangeShapeType="1"/>
            </p:cNvSpPr>
            <p:nvPr/>
          </p:nvSpPr>
          <p:spPr bwMode="auto">
            <a:xfrm flipH="1">
              <a:off x="2009" y="2658"/>
              <a:ext cx="664" cy="14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02" name="Line 25"/>
            <p:cNvSpPr>
              <a:spLocks noChangeShapeType="1"/>
            </p:cNvSpPr>
            <p:nvPr/>
          </p:nvSpPr>
          <p:spPr bwMode="auto">
            <a:xfrm flipH="1">
              <a:off x="2622" y="2732"/>
              <a:ext cx="231" cy="629"/>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03" name="Line 26"/>
            <p:cNvSpPr>
              <a:spLocks noChangeShapeType="1"/>
            </p:cNvSpPr>
            <p:nvPr/>
          </p:nvSpPr>
          <p:spPr bwMode="auto">
            <a:xfrm flipH="1">
              <a:off x="1734" y="2729"/>
              <a:ext cx="1001" cy="709"/>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04" name="Line 27"/>
            <p:cNvSpPr>
              <a:spLocks noChangeShapeType="1"/>
            </p:cNvSpPr>
            <p:nvPr/>
          </p:nvSpPr>
          <p:spPr bwMode="auto">
            <a:xfrm>
              <a:off x="2922" y="2658"/>
              <a:ext cx="303" cy="63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05" name="Line 28"/>
            <p:cNvSpPr>
              <a:spLocks noChangeShapeType="1"/>
            </p:cNvSpPr>
            <p:nvPr/>
          </p:nvSpPr>
          <p:spPr bwMode="auto">
            <a:xfrm flipH="1">
              <a:off x="1884" y="1403"/>
              <a:ext cx="180" cy="484"/>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06" name="Line 29"/>
            <p:cNvSpPr>
              <a:spLocks noChangeShapeType="1"/>
            </p:cNvSpPr>
            <p:nvPr/>
          </p:nvSpPr>
          <p:spPr bwMode="auto">
            <a:xfrm flipH="1">
              <a:off x="1401" y="2031"/>
              <a:ext cx="324" cy="25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07" name="Line 30"/>
            <p:cNvSpPr>
              <a:spLocks noChangeShapeType="1"/>
            </p:cNvSpPr>
            <p:nvPr/>
          </p:nvSpPr>
          <p:spPr bwMode="auto">
            <a:xfrm>
              <a:off x="1328" y="2432"/>
              <a:ext cx="434" cy="36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08" name="Line 31"/>
            <p:cNvSpPr>
              <a:spLocks noChangeShapeType="1"/>
            </p:cNvSpPr>
            <p:nvPr/>
          </p:nvSpPr>
          <p:spPr bwMode="auto">
            <a:xfrm flipV="1">
              <a:off x="1935" y="1887"/>
              <a:ext cx="738" cy="84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09" name="Line 32"/>
            <p:cNvSpPr>
              <a:spLocks noChangeShapeType="1"/>
            </p:cNvSpPr>
            <p:nvPr/>
          </p:nvSpPr>
          <p:spPr bwMode="auto">
            <a:xfrm flipH="1" flipV="1">
              <a:off x="2258" y="1333"/>
              <a:ext cx="498" cy="419"/>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10" name="Line 33"/>
            <p:cNvSpPr>
              <a:spLocks noChangeShapeType="1"/>
            </p:cNvSpPr>
            <p:nvPr/>
          </p:nvSpPr>
          <p:spPr bwMode="auto">
            <a:xfrm>
              <a:off x="1212" y="2432"/>
              <a:ext cx="342" cy="94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11" name="Line 34"/>
            <p:cNvSpPr>
              <a:spLocks noChangeShapeType="1"/>
            </p:cNvSpPr>
            <p:nvPr/>
          </p:nvSpPr>
          <p:spPr bwMode="auto">
            <a:xfrm>
              <a:off x="1725" y="3497"/>
              <a:ext cx="699"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12" name="Line 35"/>
            <p:cNvSpPr>
              <a:spLocks noChangeShapeType="1"/>
            </p:cNvSpPr>
            <p:nvPr/>
          </p:nvSpPr>
          <p:spPr bwMode="auto">
            <a:xfrm flipV="1">
              <a:off x="2673" y="3438"/>
              <a:ext cx="498" cy="59"/>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13" name="Line 36"/>
            <p:cNvSpPr>
              <a:spLocks noChangeShapeType="1"/>
            </p:cNvSpPr>
            <p:nvPr/>
          </p:nvSpPr>
          <p:spPr bwMode="auto">
            <a:xfrm flipV="1">
              <a:off x="3421" y="2729"/>
              <a:ext cx="905" cy="629"/>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14" name="Line 37"/>
            <p:cNvSpPr>
              <a:spLocks noChangeShapeType="1"/>
            </p:cNvSpPr>
            <p:nvPr/>
          </p:nvSpPr>
          <p:spPr bwMode="auto">
            <a:xfrm flipV="1">
              <a:off x="3533" y="2517"/>
              <a:ext cx="0" cy="2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15" name="Line 38"/>
            <p:cNvSpPr>
              <a:spLocks noChangeShapeType="1"/>
            </p:cNvSpPr>
            <p:nvPr/>
          </p:nvSpPr>
          <p:spPr bwMode="auto">
            <a:xfrm flipH="1">
              <a:off x="3338" y="3009"/>
              <a:ext cx="83" cy="279"/>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16" name="Line 39"/>
            <p:cNvSpPr>
              <a:spLocks noChangeShapeType="1"/>
            </p:cNvSpPr>
            <p:nvPr/>
          </p:nvSpPr>
          <p:spPr bwMode="auto">
            <a:xfrm flipV="1">
              <a:off x="3533" y="1542"/>
              <a:ext cx="181" cy="76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17" name="Line 40"/>
            <p:cNvSpPr>
              <a:spLocks noChangeShapeType="1"/>
            </p:cNvSpPr>
            <p:nvPr/>
          </p:nvSpPr>
          <p:spPr bwMode="auto">
            <a:xfrm>
              <a:off x="3844" y="1542"/>
              <a:ext cx="149" cy="39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18" name="Line 41"/>
            <p:cNvSpPr>
              <a:spLocks noChangeShapeType="1"/>
            </p:cNvSpPr>
            <p:nvPr/>
          </p:nvSpPr>
          <p:spPr bwMode="auto">
            <a:xfrm>
              <a:off x="4118" y="2140"/>
              <a:ext cx="109" cy="38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19" name="Line 42"/>
            <p:cNvSpPr>
              <a:spLocks noChangeShapeType="1"/>
            </p:cNvSpPr>
            <p:nvPr/>
          </p:nvSpPr>
          <p:spPr bwMode="auto">
            <a:xfrm flipH="1" flipV="1">
              <a:off x="2673" y="1088"/>
              <a:ext cx="997" cy="38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20" name="Line 43"/>
            <p:cNvSpPr>
              <a:spLocks noChangeShapeType="1"/>
            </p:cNvSpPr>
            <p:nvPr/>
          </p:nvSpPr>
          <p:spPr bwMode="auto">
            <a:xfrm flipH="1" flipV="1">
              <a:off x="2756" y="1027"/>
              <a:ext cx="415" cy="9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21" name="Line 44"/>
            <p:cNvSpPr>
              <a:spLocks noChangeShapeType="1"/>
            </p:cNvSpPr>
            <p:nvPr/>
          </p:nvSpPr>
          <p:spPr bwMode="auto">
            <a:xfrm flipH="1">
              <a:off x="2178" y="1027"/>
              <a:ext cx="329" cy="16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22" name="Line 45"/>
            <p:cNvSpPr>
              <a:spLocks noChangeShapeType="1"/>
            </p:cNvSpPr>
            <p:nvPr/>
          </p:nvSpPr>
          <p:spPr bwMode="auto">
            <a:xfrm flipH="1" flipV="1">
              <a:off x="2922" y="1893"/>
              <a:ext cx="416" cy="48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23" name="Line 46"/>
            <p:cNvSpPr>
              <a:spLocks noChangeShapeType="1"/>
            </p:cNvSpPr>
            <p:nvPr/>
          </p:nvSpPr>
          <p:spPr bwMode="auto">
            <a:xfrm>
              <a:off x="3421" y="1193"/>
              <a:ext cx="293" cy="14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24" name="Line 47"/>
            <p:cNvSpPr>
              <a:spLocks noChangeShapeType="1"/>
            </p:cNvSpPr>
            <p:nvPr/>
          </p:nvSpPr>
          <p:spPr bwMode="auto">
            <a:xfrm flipH="1">
              <a:off x="1328" y="1333"/>
              <a:ext cx="681" cy="89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25" name="Line 48"/>
            <p:cNvSpPr>
              <a:spLocks noChangeShapeType="1"/>
            </p:cNvSpPr>
            <p:nvPr/>
          </p:nvSpPr>
          <p:spPr bwMode="auto">
            <a:xfrm flipH="1">
              <a:off x="2258" y="1193"/>
              <a:ext cx="913" cy="7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50"/>
          <p:cNvGrpSpPr>
            <a:grpSpLocks/>
          </p:cNvGrpSpPr>
          <p:nvPr/>
        </p:nvGrpSpPr>
        <p:grpSpPr bwMode="auto">
          <a:xfrm>
            <a:off x="2543175" y="2354263"/>
            <a:ext cx="4262438" cy="3463925"/>
            <a:chOff x="1602" y="1303"/>
            <a:chExt cx="2685" cy="2182"/>
          </a:xfrm>
        </p:grpSpPr>
        <p:sp>
          <p:nvSpPr>
            <p:cNvPr id="33889" name="Line 51"/>
            <p:cNvSpPr>
              <a:spLocks noChangeShapeType="1"/>
            </p:cNvSpPr>
            <p:nvPr/>
          </p:nvSpPr>
          <p:spPr bwMode="auto">
            <a:xfrm flipV="1">
              <a:off x="1884" y="2604"/>
              <a:ext cx="906" cy="234"/>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90" name="Line 52"/>
            <p:cNvSpPr>
              <a:spLocks noChangeShapeType="1"/>
            </p:cNvSpPr>
            <p:nvPr/>
          </p:nvSpPr>
          <p:spPr bwMode="auto">
            <a:xfrm flipH="1">
              <a:off x="1602" y="2604"/>
              <a:ext cx="1190" cy="881"/>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91" name="Line 53"/>
            <p:cNvSpPr>
              <a:spLocks noChangeShapeType="1"/>
            </p:cNvSpPr>
            <p:nvPr/>
          </p:nvSpPr>
          <p:spPr bwMode="auto">
            <a:xfrm flipV="1">
              <a:off x="2790" y="1839"/>
              <a:ext cx="0" cy="783"/>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92" name="Line 54"/>
            <p:cNvSpPr>
              <a:spLocks noChangeShapeType="1"/>
            </p:cNvSpPr>
            <p:nvPr/>
          </p:nvSpPr>
          <p:spPr bwMode="auto">
            <a:xfrm flipH="1" flipV="1">
              <a:off x="2142" y="1303"/>
              <a:ext cx="648" cy="1331"/>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93" name="Line 55"/>
            <p:cNvSpPr>
              <a:spLocks noChangeShapeType="1"/>
            </p:cNvSpPr>
            <p:nvPr/>
          </p:nvSpPr>
          <p:spPr bwMode="auto">
            <a:xfrm>
              <a:off x="2790" y="2598"/>
              <a:ext cx="1497" cy="3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94" name="Line 56"/>
            <p:cNvSpPr>
              <a:spLocks noChangeShapeType="1"/>
            </p:cNvSpPr>
            <p:nvPr/>
          </p:nvSpPr>
          <p:spPr bwMode="auto">
            <a:xfrm>
              <a:off x="2792" y="2622"/>
              <a:ext cx="510" cy="78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95" name="Line 57"/>
            <p:cNvSpPr>
              <a:spLocks noChangeShapeType="1"/>
            </p:cNvSpPr>
            <p:nvPr/>
          </p:nvSpPr>
          <p:spPr bwMode="auto">
            <a:xfrm flipH="1">
              <a:off x="2543" y="2604"/>
              <a:ext cx="249" cy="851"/>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96" name="Line 58"/>
            <p:cNvSpPr>
              <a:spLocks noChangeShapeType="1"/>
            </p:cNvSpPr>
            <p:nvPr/>
          </p:nvSpPr>
          <p:spPr bwMode="auto">
            <a:xfrm flipV="1">
              <a:off x="2790" y="2031"/>
              <a:ext cx="1281" cy="555"/>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3797" name="Rectangle 60"/>
          <p:cNvSpPr>
            <a:spLocks noChangeArrowheads="1"/>
          </p:cNvSpPr>
          <p:nvPr/>
        </p:nvSpPr>
        <p:spPr bwMode="auto">
          <a:xfrm>
            <a:off x="457200" y="1746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sz="2000">
                <a:solidFill>
                  <a:srgbClr val="00CC99"/>
                </a:solidFill>
                <a:latin typeface="Times New Roman" panose="02020603050405020304" pitchFamily="18" charset="0"/>
                <a:cs typeface="Times New Roman" panose="02020603050405020304" pitchFamily="18" charset="0"/>
              </a:rPr>
              <a:t>TODAY WE KNOW THAT SCALE-FREE NETWORK ARCHITECTURES LAY AT THE HEART OF NATURAL SYSTEMS AND SOLUTIONS TO VEXING PROBLEMS</a:t>
            </a:r>
          </a:p>
        </p:txBody>
      </p:sp>
      <p:sp>
        <p:nvSpPr>
          <p:cNvPr id="135229" name="Text Box 61"/>
          <p:cNvSpPr txBox="1">
            <a:spLocks noChangeArrowheads="1"/>
          </p:cNvSpPr>
          <p:nvPr/>
        </p:nvSpPr>
        <p:spPr bwMode="auto">
          <a:xfrm>
            <a:off x="128588" y="4446588"/>
            <a:ext cx="223837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800" b="0">
                <a:solidFill>
                  <a:schemeClr val="bg1"/>
                </a:solidFill>
              </a:rPr>
              <a:t>Few nodes with many connections, while remaining nodes have reduced connectivity with other nodes.  (obey power law)</a:t>
            </a:r>
          </a:p>
        </p:txBody>
      </p:sp>
      <p:grpSp>
        <p:nvGrpSpPr>
          <p:cNvPr id="5" name="Group 153"/>
          <p:cNvGrpSpPr>
            <a:grpSpLocks/>
          </p:cNvGrpSpPr>
          <p:nvPr/>
        </p:nvGrpSpPr>
        <p:grpSpPr bwMode="auto">
          <a:xfrm>
            <a:off x="401638" y="1212850"/>
            <a:ext cx="8337550" cy="2014538"/>
            <a:chOff x="253" y="764"/>
            <a:chExt cx="5252" cy="1269"/>
          </a:xfrm>
        </p:grpSpPr>
        <p:grpSp>
          <p:nvGrpSpPr>
            <p:cNvPr id="33800" name="Group 62"/>
            <p:cNvGrpSpPr>
              <a:grpSpLocks/>
            </p:cNvGrpSpPr>
            <p:nvPr/>
          </p:nvGrpSpPr>
          <p:grpSpPr bwMode="auto">
            <a:xfrm>
              <a:off x="253" y="793"/>
              <a:ext cx="1173" cy="968"/>
              <a:chOff x="1149" y="1058"/>
              <a:chExt cx="3277" cy="2705"/>
            </a:xfrm>
          </p:grpSpPr>
          <p:sp>
            <p:nvSpPr>
              <p:cNvPr id="33841" name="Freeform 63"/>
              <p:cNvSpPr>
                <a:spLocks/>
              </p:cNvSpPr>
              <p:nvPr/>
            </p:nvSpPr>
            <p:spPr bwMode="auto">
              <a:xfrm>
                <a:off x="2691" y="1976"/>
                <a:ext cx="1735" cy="1577"/>
              </a:xfrm>
              <a:custGeom>
                <a:avLst/>
                <a:gdLst>
                  <a:gd name="T0" fmla="*/ 116 w 1735"/>
                  <a:gd name="T1" fmla="*/ 824 h 1577"/>
                  <a:gd name="T2" fmla="*/ 591 w 1735"/>
                  <a:gd name="T3" fmla="*/ 1574 h 1577"/>
                  <a:gd name="T4" fmla="*/ 1606 w 1735"/>
                  <a:gd name="T5" fmla="*/ 806 h 1577"/>
                  <a:gd name="T6" fmla="*/ 1368 w 1735"/>
                  <a:gd name="T7" fmla="*/ 211 h 1577"/>
                  <a:gd name="T8" fmla="*/ 774 w 1735"/>
                  <a:gd name="T9" fmla="*/ 614 h 1577"/>
                  <a:gd name="T10" fmla="*/ 107 w 1735"/>
                  <a:gd name="T11" fmla="*/ 38 h 1577"/>
                  <a:gd name="T12" fmla="*/ 116 w 1735"/>
                  <a:gd name="T13" fmla="*/ 824 h 1577"/>
                  <a:gd name="T14" fmla="*/ 0 60000 65536"/>
                  <a:gd name="T15" fmla="*/ 0 60000 65536"/>
                  <a:gd name="T16" fmla="*/ 0 60000 65536"/>
                  <a:gd name="T17" fmla="*/ 0 60000 65536"/>
                  <a:gd name="T18" fmla="*/ 0 60000 65536"/>
                  <a:gd name="T19" fmla="*/ 0 60000 65536"/>
                  <a:gd name="T20" fmla="*/ 0 60000 65536"/>
                  <a:gd name="T21" fmla="*/ 0 w 1735"/>
                  <a:gd name="T22" fmla="*/ 0 h 1577"/>
                  <a:gd name="T23" fmla="*/ 1735 w 1735"/>
                  <a:gd name="T24" fmla="*/ 1577 h 15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5" h="1577">
                    <a:moveTo>
                      <a:pt x="116" y="824"/>
                    </a:moveTo>
                    <a:cubicBezTo>
                      <a:pt x="197" y="1080"/>
                      <a:pt x="343" y="1577"/>
                      <a:pt x="591" y="1574"/>
                    </a:cubicBezTo>
                    <a:cubicBezTo>
                      <a:pt x="839" y="1571"/>
                      <a:pt x="1477" y="1033"/>
                      <a:pt x="1606" y="806"/>
                    </a:cubicBezTo>
                    <a:cubicBezTo>
                      <a:pt x="1735" y="579"/>
                      <a:pt x="1507" y="243"/>
                      <a:pt x="1368" y="211"/>
                    </a:cubicBezTo>
                    <a:cubicBezTo>
                      <a:pt x="1229" y="179"/>
                      <a:pt x="984" y="643"/>
                      <a:pt x="774" y="614"/>
                    </a:cubicBezTo>
                    <a:cubicBezTo>
                      <a:pt x="564" y="585"/>
                      <a:pt x="214" y="0"/>
                      <a:pt x="107" y="38"/>
                    </a:cubicBezTo>
                    <a:cubicBezTo>
                      <a:pt x="0" y="76"/>
                      <a:pt x="35" y="568"/>
                      <a:pt x="116" y="824"/>
                    </a:cubicBez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3842" name="Group 64"/>
              <p:cNvGrpSpPr>
                <a:grpSpLocks/>
              </p:cNvGrpSpPr>
              <p:nvPr/>
            </p:nvGrpSpPr>
            <p:grpSpPr bwMode="auto">
              <a:xfrm>
                <a:off x="1338" y="1199"/>
                <a:ext cx="2889" cy="2496"/>
                <a:chOff x="1005" y="1104"/>
                <a:chExt cx="2889" cy="2496"/>
              </a:xfrm>
            </p:grpSpPr>
            <p:sp>
              <p:nvSpPr>
                <p:cNvPr id="33860" name="Line 65"/>
                <p:cNvSpPr>
                  <a:spLocks noChangeShapeType="1"/>
                </p:cNvSpPr>
                <p:nvPr/>
              </p:nvSpPr>
              <p:spPr bwMode="auto">
                <a:xfrm flipV="1">
                  <a:off x="2400" y="2042"/>
                  <a:ext cx="0" cy="5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3861" name="Group 66"/>
                <p:cNvGrpSpPr>
                  <a:grpSpLocks/>
                </p:cNvGrpSpPr>
                <p:nvPr/>
              </p:nvGrpSpPr>
              <p:grpSpPr bwMode="auto">
                <a:xfrm>
                  <a:off x="1005" y="1104"/>
                  <a:ext cx="2889" cy="2496"/>
                  <a:chOff x="1005" y="1104"/>
                  <a:chExt cx="2889" cy="2496"/>
                </a:xfrm>
              </p:grpSpPr>
              <p:sp>
                <p:nvSpPr>
                  <p:cNvPr id="33862" name="Line 67"/>
                  <p:cNvSpPr>
                    <a:spLocks noChangeShapeType="1"/>
                  </p:cNvSpPr>
                  <p:nvPr/>
                </p:nvSpPr>
                <p:spPr bwMode="auto">
                  <a:xfrm>
                    <a:off x="3254" y="2532"/>
                    <a:ext cx="576" cy="13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63" name="Line 68"/>
                  <p:cNvSpPr>
                    <a:spLocks noChangeShapeType="1"/>
                  </p:cNvSpPr>
                  <p:nvPr/>
                </p:nvSpPr>
                <p:spPr bwMode="auto">
                  <a:xfrm flipH="1">
                    <a:off x="1641" y="1968"/>
                    <a:ext cx="699" cy="74"/>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3864" name="Group 69"/>
                  <p:cNvGrpSpPr>
                    <a:grpSpLocks/>
                  </p:cNvGrpSpPr>
                  <p:nvPr/>
                </p:nvGrpSpPr>
                <p:grpSpPr bwMode="auto">
                  <a:xfrm>
                    <a:off x="1005" y="1104"/>
                    <a:ext cx="2889" cy="2496"/>
                    <a:chOff x="1005" y="1104"/>
                    <a:chExt cx="2889" cy="2496"/>
                  </a:xfrm>
                </p:grpSpPr>
                <p:sp>
                  <p:nvSpPr>
                    <p:cNvPr id="33865" name="Line 70"/>
                    <p:cNvSpPr>
                      <a:spLocks noChangeShapeType="1"/>
                    </p:cNvSpPr>
                    <p:nvPr/>
                  </p:nvSpPr>
                  <p:spPr bwMode="auto">
                    <a:xfrm>
                      <a:off x="1617" y="3020"/>
                      <a:ext cx="474" cy="484"/>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66" name="Line 71"/>
                    <p:cNvSpPr>
                      <a:spLocks noChangeShapeType="1"/>
                    </p:cNvSpPr>
                    <p:nvPr/>
                  </p:nvSpPr>
                  <p:spPr bwMode="auto">
                    <a:xfrm flipV="1">
                      <a:off x="2340" y="3504"/>
                      <a:ext cx="49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67" name="Line 72"/>
                    <p:cNvSpPr>
                      <a:spLocks noChangeShapeType="1"/>
                    </p:cNvSpPr>
                    <p:nvPr/>
                  </p:nvSpPr>
                  <p:spPr bwMode="auto">
                    <a:xfrm flipV="1">
                      <a:off x="3024" y="3090"/>
                      <a:ext cx="64" cy="279"/>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68" name="Line 73"/>
                    <p:cNvSpPr>
                      <a:spLocks noChangeShapeType="1"/>
                    </p:cNvSpPr>
                    <p:nvPr/>
                  </p:nvSpPr>
                  <p:spPr bwMode="auto">
                    <a:xfrm flipV="1">
                      <a:off x="1680" y="2736"/>
                      <a:ext cx="660" cy="144"/>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69" name="Line 74"/>
                    <p:cNvSpPr>
                      <a:spLocks noChangeShapeType="1"/>
                    </p:cNvSpPr>
                    <p:nvPr/>
                  </p:nvSpPr>
                  <p:spPr bwMode="auto">
                    <a:xfrm flipV="1">
                      <a:off x="2589" y="2535"/>
                      <a:ext cx="410" cy="129"/>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70" name="Line 75"/>
                    <p:cNvSpPr>
                      <a:spLocks noChangeShapeType="1"/>
                    </p:cNvSpPr>
                    <p:nvPr/>
                  </p:nvSpPr>
                  <p:spPr bwMode="auto">
                    <a:xfrm flipH="1" flipV="1">
                      <a:off x="3792" y="2217"/>
                      <a:ext cx="102" cy="384"/>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71" name="Line 76"/>
                    <p:cNvSpPr>
                      <a:spLocks noChangeShapeType="1"/>
                    </p:cNvSpPr>
                    <p:nvPr/>
                  </p:nvSpPr>
                  <p:spPr bwMode="auto">
                    <a:xfrm flipV="1">
                      <a:off x="3273" y="2736"/>
                      <a:ext cx="557" cy="21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72" name="Line 77"/>
                    <p:cNvSpPr>
                      <a:spLocks noChangeShapeType="1"/>
                    </p:cNvSpPr>
                    <p:nvPr/>
                  </p:nvSpPr>
                  <p:spPr bwMode="auto">
                    <a:xfrm flipH="1" flipV="1">
                      <a:off x="2586" y="1974"/>
                      <a:ext cx="483" cy="42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73" name="Line 78"/>
                    <p:cNvSpPr>
                      <a:spLocks noChangeShapeType="1"/>
                    </p:cNvSpPr>
                    <p:nvPr/>
                  </p:nvSpPr>
                  <p:spPr bwMode="auto">
                    <a:xfrm flipV="1">
                      <a:off x="1581" y="1488"/>
                      <a:ext cx="147" cy="48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74" name="Line 79"/>
                    <p:cNvSpPr>
                      <a:spLocks noChangeShapeType="1"/>
                    </p:cNvSpPr>
                    <p:nvPr/>
                  </p:nvSpPr>
                  <p:spPr bwMode="auto">
                    <a:xfrm>
                      <a:off x="2423" y="1104"/>
                      <a:ext cx="409" cy="9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75" name="Line 80"/>
                    <p:cNvSpPr>
                      <a:spLocks noChangeShapeType="1"/>
                    </p:cNvSpPr>
                    <p:nvPr/>
                  </p:nvSpPr>
                  <p:spPr bwMode="auto">
                    <a:xfrm>
                      <a:off x="3024" y="1344"/>
                      <a:ext cx="313" cy="14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76" name="Line 81"/>
                    <p:cNvSpPr>
                      <a:spLocks noChangeShapeType="1"/>
                    </p:cNvSpPr>
                    <p:nvPr/>
                  </p:nvSpPr>
                  <p:spPr bwMode="auto">
                    <a:xfrm>
                      <a:off x="3537" y="1623"/>
                      <a:ext cx="123" cy="39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77" name="Line 82"/>
                    <p:cNvSpPr>
                      <a:spLocks noChangeShapeType="1"/>
                    </p:cNvSpPr>
                    <p:nvPr/>
                  </p:nvSpPr>
                  <p:spPr bwMode="auto">
                    <a:xfrm flipH="1" flipV="1">
                      <a:off x="2523" y="2810"/>
                      <a:ext cx="372" cy="559"/>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78" name="Line 83"/>
                    <p:cNvSpPr>
                      <a:spLocks noChangeShapeType="1"/>
                    </p:cNvSpPr>
                    <p:nvPr/>
                  </p:nvSpPr>
                  <p:spPr bwMode="auto">
                    <a:xfrm flipV="1">
                      <a:off x="1878" y="1107"/>
                      <a:ext cx="288" cy="17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79" name="Line 84"/>
                    <p:cNvSpPr>
                      <a:spLocks noChangeShapeType="1"/>
                    </p:cNvSpPr>
                    <p:nvPr/>
                  </p:nvSpPr>
                  <p:spPr bwMode="auto">
                    <a:xfrm flipV="1">
                      <a:off x="1403" y="3578"/>
                      <a:ext cx="688" cy="2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80" name="Line 85"/>
                    <p:cNvSpPr>
                      <a:spLocks noChangeShapeType="1"/>
                    </p:cNvSpPr>
                    <p:nvPr/>
                  </p:nvSpPr>
                  <p:spPr bwMode="auto">
                    <a:xfrm flipV="1">
                      <a:off x="1296" y="3024"/>
                      <a:ext cx="192" cy="43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81" name="Line 86"/>
                    <p:cNvSpPr>
                      <a:spLocks noChangeShapeType="1"/>
                    </p:cNvSpPr>
                    <p:nvPr/>
                  </p:nvSpPr>
                  <p:spPr bwMode="auto">
                    <a:xfrm flipH="1" flipV="1">
                      <a:off x="1065" y="2454"/>
                      <a:ext cx="362" cy="42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82" name="Line 87"/>
                    <p:cNvSpPr>
                      <a:spLocks noChangeShapeType="1"/>
                    </p:cNvSpPr>
                    <p:nvPr/>
                  </p:nvSpPr>
                  <p:spPr bwMode="auto">
                    <a:xfrm flipV="1">
                      <a:off x="1068" y="2177"/>
                      <a:ext cx="375" cy="18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83" name="Line 88"/>
                    <p:cNvSpPr>
                      <a:spLocks noChangeShapeType="1"/>
                    </p:cNvSpPr>
                    <p:nvPr/>
                  </p:nvSpPr>
                  <p:spPr bwMode="auto">
                    <a:xfrm flipH="1">
                      <a:off x="3204" y="2163"/>
                      <a:ext cx="393" cy="23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84" name="Line 89"/>
                    <p:cNvSpPr>
                      <a:spLocks noChangeShapeType="1"/>
                    </p:cNvSpPr>
                    <p:nvPr/>
                  </p:nvSpPr>
                  <p:spPr bwMode="auto">
                    <a:xfrm flipH="1" flipV="1">
                      <a:off x="1005" y="2520"/>
                      <a:ext cx="204" cy="93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85" name="Line 90"/>
                    <p:cNvSpPr>
                      <a:spLocks noChangeShapeType="1"/>
                    </p:cNvSpPr>
                    <p:nvPr/>
                  </p:nvSpPr>
                  <p:spPr bwMode="auto">
                    <a:xfrm flipV="1">
                      <a:off x="1005" y="1414"/>
                      <a:ext cx="671" cy="89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86" name="Line 91"/>
                    <p:cNvSpPr>
                      <a:spLocks noChangeShapeType="1"/>
                    </p:cNvSpPr>
                    <p:nvPr/>
                  </p:nvSpPr>
                  <p:spPr bwMode="auto">
                    <a:xfrm flipH="1">
                      <a:off x="3088" y="2810"/>
                      <a:ext cx="806" cy="629"/>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87" name="Line 92"/>
                    <p:cNvSpPr>
                      <a:spLocks noChangeShapeType="1"/>
                    </p:cNvSpPr>
                    <p:nvPr/>
                  </p:nvSpPr>
                  <p:spPr bwMode="auto">
                    <a:xfrm flipH="1" flipV="1">
                      <a:off x="3088" y="1277"/>
                      <a:ext cx="305" cy="1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88" name="Line 93"/>
                    <p:cNvSpPr>
                      <a:spLocks noChangeShapeType="1"/>
                    </p:cNvSpPr>
                    <p:nvPr/>
                  </p:nvSpPr>
                  <p:spPr bwMode="auto">
                    <a:xfrm flipV="1">
                      <a:off x="1925" y="1163"/>
                      <a:ext cx="304" cy="1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33843" name="Group 94"/>
              <p:cNvGrpSpPr>
                <a:grpSpLocks/>
              </p:cNvGrpSpPr>
              <p:nvPr/>
            </p:nvGrpSpPr>
            <p:grpSpPr bwMode="auto">
              <a:xfrm>
                <a:off x="1149" y="1058"/>
                <a:ext cx="3268" cy="2705"/>
                <a:chOff x="816" y="960"/>
                <a:chExt cx="3268" cy="2705"/>
              </a:xfrm>
            </p:grpSpPr>
            <p:sp>
              <p:nvSpPr>
                <p:cNvPr id="33844" name="AutoShape 95"/>
                <p:cNvSpPr>
                  <a:spLocks noChangeArrowheads="1"/>
                </p:cNvSpPr>
                <p:nvPr/>
              </p:nvSpPr>
              <p:spPr bwMode="auto">
                <a:xfrm>
                  <a:off x="3600" y="2016"/>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45" name="AutoShape 96"/>
                <p:cNvSpPr>
                  <a:spLocks noChangeArrowheads="1"/>
                </p:cNvSpPr>
                <p:nvPr/>
              </p:nvSpPr>
              <p:spPr bwMode="auto">
                <a:xfrm>
                  <a:off x="816" y="2304"/>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46" name="AutoShape 97"/>
                <p:cNvSpPr>
                  <a:spLocks noChangeArrowheads="1"/>
                </p:cNvSpPr>
                <p:nvPr/>
              </p:nvSpPr>
              <p:spPr bwMode="auto">
                <a:xfrm>
                  <a:off x="1676" y="1274"/>
                  <a:ext cx="249" cy="210"/>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47" name="AutoShape 98"/>
                <p:cNvSpPr>
                  <a:spLocks noChangeArrowheads="1"/>
                </p:cNvSpPr>
                <p:nvPr/>
              </p:nvSpPr>
              <p:spPr bwMode="auto">
                <a:xfrm>
                  <a:off x="1392" y="1968"/>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48" name="AutoShape 99"/>
                <p:cNvSpPr>
                  <a:spLocks noChangeArrowheads="1"/>
                </p:cNvSpPr>
                <p:nvPr/>
              </p:nvSpPr>
              <p:spPr bwMode="auto">
                <a:xfrm>
                  <a:off x="2174" y="960"/>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49" name="AutoShape 100"/>
                <p:cNvSpPr>
                  <a:spLocks noChangeArrowheads="1"/>
                </p:cNvSpPr>
                <p:nvPr/>
              </p:nvSpPr>
              <p:spPr bwMode="auto">
                <a:xfrm>
                  <a:off x="2340" y="1833"/>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50" name="AutoShape 101"/>
                <p:cNvSpPr>
                  <a:spLocks noChangeArrowheads="1"/>
                </p:cNvSpPr>
                <p:nvPr/>
              </p:nvSpPr>
              <p:spPr bwMode="auto">
                <a:xfrm>
                  <a:off x="1427" y="2810"/>
                  <a:ext cx="249" cy="210"/>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51" name="AutoShape 102"/>
                <p:cNvSpPr>
                  <a:spLocks noChangeArrowheads="1"/>
                </p:cNvSpPr>
                <p:nvPr/>
              </p:nvSpPr>
              <p:spPr bwMode="auto">
                <a:xfrm>
                  <a:off x="3835" y="2601"/>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52" name="AutoShape 103"/>
                <p:cNvSpPr>
                  <a:spLocks noChangeArrowheads="1"/>
                </p:cNvSpPr>
                <p:nvPr/>
              </p:nvSpPr>
              <p:spPr bwMode="auto">
                <a:xfrm>
                  <a:off x="2838" y="1135"/>
                  <a:ext cx="250"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53" name="AutoShape 104"/>
                <p:cNvSpPr>
                  <a:spLocks noChangeArrowheads="1"/>
                </p:cNvSpPr>
                <p:nvPr/>
              </p:nvSpPr>
              <p:spPr bwMode="auto">
                <a:xfrm>
                  <a:off x="3005" y="2391"/>
                  <a:ext cx="249" cy="210"/>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54" name="AutoShape 105"/>
                <p:cNvSpPr>
                  <a:spLocks noChangeArrowheads="1"/>
                </p:cNvSpPr>
                <p:nvPr/>
              </p:nvSpPr>
              <p:spPr bwMode="auto">
                <a:xfrm>
                  <a:off x="1152" y="3456"/>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55" name="AutoShape 106"/>
                <p:cNvSpPr>
                  <a:spLocks noChangeArrowheads="1"/>
                </p:cNvSpPr>
                <p:nvPr/>
              </p:nvSpPr>
              <p:spPr bwMode="auto">
                <a:xfrm>
                  <a:off x="2340" y="2601"/>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56" name="AutoShape 107"/>
                <p:cNvSpPr>
                  <a:spLocks noChangeArrowheads="1"/>
                </p:cNvSpPr>
                <p:nvPr/>
              </p:nvSpPr>
              <p:spPr bwMode="auto">
                <a:xfrm>
                  <a:off x="3024" y="2880"/>
                  <a:ext cx="249" cy="210"/>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57" name="AutoShape 108"/>
                <p:cNvSpPr>
                  <a:spLocks noChangeArrowheads="1"/>
                </p:cNvSpPr>
                <p:nvPr/>
              </p:nvSpPr>
              <p:spPr bwMode="auto">
                <a:xfrm>
                  <a:off x="2091" y="3439"/>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58" name="AutoShape 109"/>
                <p:cNvSpPr>
                  <a:spLocks noChangeArrowheads="1"/>
                </p:cNvSpPr>
                <p:nvPr/>
              </p:nvSpPr>
              <p:spPr bwMode="auto">
                <a:xfrm>
                  <a:off x="3337" y="1414"/>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59" name="AutoShape 110"/>
                <p:cNvSpPr>
                  <a:spLocks noChangeArrowheads="1"/>
                </p:cNvSpPr>
                <p:nvPr/>
              </p:nvSpPr>
              <p:spPr bwMode="auto">
                <a:xfrm>
                  <a:off x="2838" y="3369"/>
                  <a:ext cx="250"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grpSp>
        </p:grpSp>
        <p:grpSp>
          <p:nvGrpSpPr>
            <p:cNvPr id="33801" name="Group 111"/>
            <p:cNvGrpSpPr>
              <a:grpSpLocks/>
            </p:cNvGrpSpPr>
            <p:nvPr/>
          </p:nvGrpSpPr>
          <p:grpSpPr bwMode="auto">
            <a:xfrm>
              <a:off x="4302" y="764"/>
              <a:ext cx="1203" cy="996"/>
              <a:chOff x="1149" y="1059"/>
              <a:chExt cx="3268" cy="2705"/>
            </a:xfrm>
          </p:grpSpPr>
          <p:sp>
            <p:nvSpPr>
              <p:cNvPr id="33804" name="Freeform 112"/>
              <p:cNvSpPr>
                <a:spLocks/>
              </p:cNvSpPr>
              <p:nvPr/>
            </p:nvSpPr>
            <p:spPr bwMode="auto">
              <a:xfrm>
                <a:off x="1608" y="1332"/>
                <a:ext cx="1680" cy="2334"/>
              </a:xfrm>
              <a:custGeom>
                <a:avLst/>
                <a:gdLst>
                  <a:gd name="T0" fmla="*/ 1680 w 1680"/>
                  <a:gd name="T1" fmla="*/ 0 h 2334"/>
                  <a:gd name="T2" fmla="*/ 1194 w 1680"/>
                  <a:gd name="T3" fmla="*/ 1476 h 2334"/>
                  <a:gd name="T4" fmla="*/ 0 w 1680"/>
                  <a:gd name="T5" fmla="*/ 2334 h 2334"/>
                  <a:gd name="T6" fmla="*/ 0 60000 65536"/>
                  <a:gd name="T7" fmla="*/ 0 60000 65536"/>
                  <a:gd name="T8" fmla="*/ 0 60000 65536"/>
                  <a:gd name="T9" fmla="*/ 0 w 1680"/>
                  <a:gd name="T10" fmla="*/ 0 h 2334"/>
                  <a:gd name="T11" fmla="*/ 1680 w 1680"/>
                  <a:gd name="T12" fmla="*/ 2334 h 2334"/>
                </a:gdLst>
                <a:ahLst/>
                <a:cxnLst>
                  <a:cxn ang="T6">
                    <a:pos x="T0" y="T1"/>
                  </a:cxn>
                  <a:cxn ang="T7">
                    <a:pos x="T2" y="T3"/>
                  </a:cxn>
                  <a:cxn ang="T8">
                    <a:pos x="T4" y="T5"/>
                  </a:cxn>
                </a:cxnLst>
                <a:rect l="T9" t="T10" r="T11" b="T12"/>
                <a:pathLst>
                  <a:path w="1680" h="2334">
                    <a:moveTo>
                      <a:pt x="1680" y="0"/>
                    </a:moveTo>
                    <a:cubicBezTo>
                      <a:pt x="1577" y="543"/>
                      <a:pt x="1474" y="1087"/>
                      <a:pt x="1194" y="1476"/>
                    </a:cubicBezTo>
                    <a:cubicBezTo>
                      <a:pt x="914" y="1865"/>
                      <a:pt x="457" y="2099"/>
                      <a:pt x="0" y="2334"/>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3805" name="Group 113"/>
              <p:cNvGrpSpPr>
                <a:grpSpLocks/>
              </p:cNvGrpSpPr>
              <p:nvPr/>
            </p:nvGrpSpPr>
            <p:grpSpPr bwMode="auto">
              <a:xfrm>
                <a:off x="1149" y="1059"/>
                <a:ext cx="3268" cy="2705"/>
                <a:chOff x="816" y="960"/>
                <a:chExt cx="3268" cy="2705"/>
              </a:xfrm>
            </p:grpSpPr>
            <p:sp>
              <p:nvSpPr>
                <p:cNvPr id="33825" name="AutoShape 114"/>
                <p:cNvSpPr>
                  <a:spLocks noChangeArrowheads="1"/>
                </p:cNvSpPr>
                <p:nvPr/>
              </p:nvSpPr>
              <p:spPr bwMode="auto">
                <a:xfrm>
                  <a:off x="3600" y="2016"/>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26" name="AutoShape 115"/>
                <p:cNvSpPr>
                  <a:spLocks noChangeArrowheads="1"/>
                </p:cNvSpPr>
                <p:nvPr/>
              </p:nvSpPr>
              <p:spPr bwMode="auto">
                <a:xfrm>
                  <a:off x="816" y="2304"/>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27" name="AutoShape 116"/>
                <p:cNvSpPr>
                  <a:spLocks noChangeArrowheads="1"/>
                </p:cNvSpPr>
                <p:nvPr/>
              </p:nvSpPr>
              <p:spPr bwMode="auto">
                <a:xfrm>
                  <a:off x="1676" y="1274"/>
                  <a:ext cx="249" cy="210"/>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28" name="AutoShape 117"/>
                <p:cNvSpPr>
                  <a:spLocks noChangeArrowheads="1"/>
                </p:cNvSpPr>
                <p:nvPr/>
              </p:nvSpPr>
              <p:spPr bwMode="auto">
                <a:xfrm>
                  <a:off x="1392" y="1968"/>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29" name="AutoShape 118"/>
                <p:cNvSpPr>
                  <a:spLocks noChangeArrowheads="1"/>
                </p:cNvSpPr>
                <p:nvPr/>
              </p:nvSpPr>
              <p:spPr bwMode="auto">
                <a:xfrm>
                  <a:off x="2174" y="960"/>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30" name="AutoShape 119"/>
                <p:cNvSpPr>
                  <a:spLocks noChangeArrowheads="1"/>
                </p:cNvSpPr>
                <p:nvPr/>
              </p:nvSpPr>
              <p:spPr bwMode="auto">
                <a:xfrm>
                  <a:off x="2340" y="1833"/>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31" name="AutoShape 120"/>
                <p:cNvSpPr>
                  <a:spLocks noChangeArrowheads="1"/>
                </p:cNvSpPr>
                <p:nvPr/>
              </p:nvSpPr>
              <p:spPr bwMode="auto">
                <a:xfrm>
                  <a:off x="1427" y="2810"/>
                  <a:ext cx="249" cy="210"/>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32" name="AutoShape 121"/>
                <p:cNvSpPr>
                  <a:spLocks noChangeArrowheads="1"/>
                </p:cNvSpPr>
                <p:nvPr/>
              </p:nvSpPr>
              <p:spPr bwMode="auto">
                <a:xfrm>
                  <a:off x="3835" y="2601"/>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33" name="AutoShape 122"/>
                <p:cNvSpPr>
                  <a:spLocks noChangeArrowheads="1"/>
                </p:cNvSpPr>
                <p:nvPr/>
              </p:nvSpPr>
              <p:spPr bwMode="auto">
                <a:xfrm>
                  <a:off x="2838" y="1135"/>
                  <a:ext cx="250"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34" name="AutoShape 123"/>
                <p:cNvSpPr>
                  <a:spLocks noChangeArrowheads="1"/>
                </p:cNvSpPr>
                <p:nvPr/>
              </p:nvSpPr>
              <p:spPr bwMode="auto">
                <a:xfrm>
                  <a:off x="3005" y="2391"/>
                  <a:ext cx="249" cy="210"/>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35" name="AutoShape 124"/>
                <p:cNvSpPr>
                  <a:spLocks noChangeArrowheads="1"/>
                </p:cNvSpPr>
                <p:nvPr/>
              </p:nvSpPr>
              <p:spPr bwMode="auto">
                <a:xfrm>
                  <a:off x="1152" y="3456"/>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36" name="AutoShape 125"/>
                <p:cNvSpPr>
                  <a:spLocks noChangeArrowheads="1"/>
                </p:cNvSpPr>
                <p:nvPr/>
              </p:nvSpPr>
              <p:spPr bwMode="auto">
                <a:xfrm>
                  <a:off x="2340" y="2601"/>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37" name="AutoShape 126"/>
                <p:cNvSpPr>
                  <a:spLocks noChangeArrowheads="1"/>
                </p:cNvSpPr>
                <p:nvPr/>
              </p:nvSpPr>
              <p:spPr bwMode="auto">
                <a:xfrm>
                  <a:off x="3024" y="2880"/>
                  <a:ext cx="249" cy="210"/>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38" name="AutoShape 127"/>
                <p:cNvSpPr>
                  <a:spLocks noChangeArrowheads="1"/>
                </p:cNvSpPr>
                <p:nvPr/>
              </p:nvSpPr>
              <p:spPr bwMode="auto">
                <a:xfrm>
                  <a:off x="2091" y="3439"/>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39" name="AutoShape 128"/>
                <p:cNvSpPr>
                  <a:spLocks noChangeArrowheads="1"/>
                </p:cNvSpPr>
                <p:nvPr/>
              </p:nvSpPr>
              <p:spPr bwMode="auto">
                <a:xfrm>
                  <a:off x="3337" y="1414"/>
                  <a:ext cx="249"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3840" name="AutoShape 129"/>
                <p:cNvSpPr>
                  <a:spLocks noChangeArrowheads="1"/>
                </p:cNvSpPr>
                <p:nvPr/>
              </p:nvSpPr>
              <p:spPr bwMode="auto">
                <a:xfrm>
                  <a:off x="2838" y="3369"/>
                  <a:ext cx="250" cy="209"/>
                </a:xfrm>
                <a:prstGeom prst="octagon">
                  <a:avLst>
                    <a:gd name="adj" fmla="val 29287"/>
                  </a:avLst>
                </a:prstGeom>
                <a:solidFill>
                  <a:schemeClr val="accent1"/>
                </a:solidFill>
                <a:ln w="9525">
                  <a:solidFill>
                    <a:schemeClr val="bg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grpSp>
          <p:grpSp>
            <p:nvGrpSpPr>
              <p:cNvPr id="33806" name="Group 130"/>
              <p:cNvGrpSpPr>
                <a:grpSpLocks/>
              </p:cNvGrpSpPr>
              <p:nvPr/>
            </p:nvGrpSpPr>
            <p:grpSpPr bwMode="auto">
              <a:xfrm>
                <a:off x="1341" y="1213"/>
                <a:ext cx="3015" cy="2396"/>
                <a:chOff x="1341" y="1033"/>
                <a:chExt cx="3015" cy="2396"/>
              </a:xfrm>
            </p:grpSpPr>
            <p:sp>
              <p:nvSpPr>
                <p:cNvPr id="33807" name="Line 131"/>
                <p:cNvSpPr>
                  <a:spLocks noChangeShapeType="1"/>
                </p:cNvSpPr>
                <p:nvPr/>
              </p:nvSpPr>
              <p:spPr bwMode="auto">
                <a:xfrm>
                  <a:off x="1398" y="2373"/>
                  <a:ext cx="1937" cy="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08" name="Line 132"/>
                <p:cNvSpPr>
                  <a:spLocks noChangeShapeType="1"/>
                </p:cNvSpPr>
                <p:nvPr/>
              </p:nvSpPr>
              <p:spPr bwMode="auto">
                <a:xfrm flipH="1" flipV="1">
                  <a:off x="1911" y="2096"/>
                  <a:ext cx="564" cy="126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09" name="Line 133"/>
                <p:cNvSpPr>
                  <a:spLocks noChangeShapeType="1"/>
                </p:cNvSpPr>
                <p:nvPr/>
              </p:nvSpPr>
              <p:spPr bwMode="auto">
                <a:xfrm flipH="1">
                  <a:off x="2922" y="1482"/>
                  <a:ext cx="748" cy="41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0" name="Line 134"/>
                <p:cNvSpPr>
                  <a:spLocks noChangeShapeType="1"/>
                </p:cNvSpPr>
                <p:nvPr/>
              </p:nvSpPr>
              <p:spPr bwMode="auto">
                <a:xfrm>
                  <a:off x="2571" y="1088"/>
                  <a:ext cx="168" cy="664"/>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1" name="Line 135"/>
                <p:cNvSpPr>
                  <a:spLocks noChangeShapeType="1"/>
                </p:cNvSpPr>
                <p:nvPr/>
              </p:nvSpPr>
              <p:spPr bwMode="auto">
                <a:xfrm>
                  <a:off x="1950" y="2939"/>
                  <a:ext cx="1221" cy="419"/>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2" name="Line 136"/>
                <p:cNvSpPr>
                  <a:spLocks noChangeShapeType="1"/>
                </p:cNvSpPr>
                <p:nvPr/>
              </p:nvSpPr>
              <p:spPr bwMode="auto">
                <a:xfrm>
                  <a:off x="2202" y="1403"/>
                  <a:ext cx="530" cy="1114"/>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3" name="Line 137"/>
                <p:cNvSpPr>
                  <a:spLocks noChangeShapeType="1"/>
                </p:cNvSpPr>
                <p:nvPr/>
              </p:nvSpPr>
              <p:spPr bwMode="auto">
                <a:xfrm flipV="1">
                  <a:off x="1341" y="2043"/>
                  <a:ext cx="384" cy="18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4" name="Line 138"/>
                <p:cNvSpPr>
                  <a:spLocks noChangeShapeType="1"/>
                </p:cNvSpPr>
                <p:nvPr/>
              </p:nvSpPr>
              <p:spPr bwMode="auto">
                <a:xfrm flipV="1">
                  <a:off x="1731" y="2727"/>
                  <a:ext cx="996" cy="70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5" name="Line 139"/>
                <p:cNvSpPr>
                  <a:spLocks noChangeShapeType="1"/>
                </p:cNvSpPr>
                <p:nvPr/>
              </p:nvSpPr>
              <p:spPr bwMode="auto">
                <a:xfrm flipV="1">
                  <a:off x="3549" y="2144"/>
                  <a:ext cx="447" cy="65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6" name="Line 140"/>
                <p:cNvSpPr>
                  <a:spLocks noChangeShapeType="1"/>
                </p:cNvSpPr>
                <p:nvPr/>
              </p:nvSpPr>
              <p:spPr bwMode="auto">
                <a:xfrm flipH="1" flipV="1">
                  <a:off x="3357" y="1263"/>
                  <a:ext cx="811" cy="132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7" name="Line 141"/>
                <p:cNvSpPr>
                  <a:spLocks noChangeShapeType="1"/>
                </p:cNvSpPr>
                <p:nvPr/>
              </p:nvSpPr>
              <p:spPr bwMode="auto">
                <a:xfrm flipH="1">
                  <a:off x="1950" y="1961"/>
                  <a:ext cx="782" cy="76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8" name="Line 142"/>
                <p:cNvSpPr>
                  <a:spLocks noChangeShapeType="1"/>
                </p:cNvSpPr>
                <p:nvPr/>
              </p:nvSpPr>
              <p:spPr bwMode="auto">
                <a:xfrm flipH="1" flipV="1">
                  <a:off x="2756" y="1033"/>
                  <a:ext cx="665" cy="176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9" name="Line 143"/>
                <p:cNvSpPr>
                  <a:spLocks noChangeShapeType="1"/>
                </p:cNvSpPr>
                <p:nvPr/>
              </p:nvSpPr>
              <p:spPr bwMode="auto">
                <a:xfrm flipH="1">
                  <a:off x="2673" y="2729"/>
                  <a:ext cx="1554" cy="68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20" name="Line 144"/>
                <p:cNvSpPr>
                  <a:spLocks noChangeShapeType="1"/>
                </p:cNvSpPr>
                <p:nvPr/>
              </p:nvSpPr>
              <p:spPr bwMode="auto">
                <a:xfrm flipV="1">
                  <a:off x="3421" y="2729"/>
                  <a:ext cx="935" cy="629"/>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21" name="Line 145"/>
                <p:cNvSpPr>
                  <a:spLocks noChangeShapeType="1"/>
                </p:cNvSpPr>
                <p:nvPr/>
              </p:nvSpPr>
              <p:spPr bwMode="auto">
                <a:xfrm flipV="1">
                  <a:off x="1545" y="2096"/>
                  <a:ext cx="239" cy="1279"/>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22" name="Line 146"/>
                <p:cNvSpPr>
                  <a:spLocks noChangeShapeType="1"/>
                </p:cNvSpPr>
                <p:nvPr/>
              </p:nvSpPr>
              <p:spPr bwMode="auto">
                <a:xfrm flipV="1">
                  <a:off x="3531" y="1542"/>
                  <a:ext cx="195" cy="76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23" name="Line 147"/>
                <p:cNvSpPr>
                  <a:spLocks noChangeShapeType="1"/>
                </p:cNvSpPr>
                <p:nvPr/>
              </p:nvSpPr>
              <p:spPr bwMode="auto">
                <a:xfrm flipH="1" flipV="1">
                  <a:off x="2258" y="1263"/>
                  <a:ext cx="1675" cy="73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24" name="Line 148"/>
                <p:cNvSpPr>
                  <a:spLocks noChangeShapeType="1"/>
                </p:cNvSpPr>
                <p:nvPr/>
              </p:nvSpPr>
              <p:spPr bwMode="auto">
                <a:xfrm flipH="1">
                  <a:off x="2865" y="1256"/>
                  <a:ext cx="372" cy="126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33802" name="Text Box 149"/>
            <p:cNvSpPr txBox="1">
              <a:spLocks noChangeArrowheads="1"/>
            </p:cNvSpPr>
            <p:nvPr/>
          </p:nvSpPr>
          <p:spPr bwMode="auto">
            <a:xfrm>
              <a:off x="527" y="1860"/>
              <a:ext cx="5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REGULAR</a:t>
              </a:r>
            </a:p>
          </p:txBody>
        </p:sp>
        <p:sp>
          <p:nvSpPr>
            <p:cNvPr id="33803" name="Text Box 150"/>
            <p:cNvSpPr txBox="1">
              <a:spLocks noChangeArrowheads="1"/>
            </p:cNvSpPr>
            <p:nvPr/>
          </p:nvSpPr>
          <p:spPr bwMode="auto">
            <a:xfrm>
              <a:off x="4619" y="1855"/>
              <a:ext cx="54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RANDOM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5229"/>
                                        </p:tgtEl>
                                        <p:attrNameLst>
                                          <p:attrName>style.visibility</p:attrName>
                                        </p:attrNameLst>
                                      </p:cBhvr>
                                      <p:to>
                                        <p:strVal val="visible"/>
                                      </p:to>
                                    </p:set>
                                    <p:animEffect transition="in" filter="fade">
                                      <p:cBhvr>
                                        <p:cTn id="11" dur="1000"/>
                                        <p:tgtEl>
                                          <p:spTgt spid="135229"/>
                                        </p:tgtEl>
                                      </p:cBhvr>
                                    </p:animEffect>
                                  </p:childTnLst>
                                </p:cTn>
                              </p:par>
                            </p:childTnLst>
                          </p:cTn>
                        </p:par>
                        <p:par>
                          <p:cTn id="12" fill="hold" nodeType="afterGroup">
                            <p:stCondLst>
                              <p:cond delay="3000"/>
                            </p:stCondLst>
                            <p:childTnLst>
                              <p:par>
                                <p:cTn id="13" presetID="4" presetClass="entr" presetSubtype="3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out)">
                                      <p:cBhvr>
                                        <p:cTn id="15" dur="500"/>
                                        <p:tgtEl>
                                          <p:spTgt spid="4"/>
                                        </p:tgtEl>
                                      </p:cBhvr>
                                    </p:animEffect>
                                  </p:childTnLst>
                                </p:cTn>
                              </p:par>
                            </p:childTnLst>
                          </p:cTn>
                        </p:par>
                        <p:par>
                          <p:cTn id="16" fill="hold" nodeType="afterGroup">
                            <p:stCondLst>
                              <p:cond delay="3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2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n-US" smtClean="0"/>
          </a:p>
        </p:txBody>
      </p:sp>
      <p:grpSp>
        <p:nvGrpSpPr>
          <p:cNvPr id="2" name="Group 17"/>
          <p:cNvGrpSpPr>
            <a:grpSpLocks/>
          </p:cNvGrpSpPr>
          <p:nvPr/>
        </p:nvGrpSpPr>
        <p:grpSpPr bwMode="auto">
          <a:xfrm>
            <a:off x="257175" y="284163"/>
            <a:ext cx="8515350" cy="6551612"/>
            <a:chOff x="257175" y="284162"/>
            <a:chExt cx="8515919" cy="6551563"/>
          </a:xfrm>
        </p:grpSpPr>
        <p:pic>
          <p:nvPicPr>
            <p:cNvPr id="348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175" y="284162"/>
              <a:ext cx="5270168" cy="302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4700" y="4108400"/>
              <a:ext cx="542925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7"/>
            <p:cNvSpPr txBox="1">
              <a:spLocks noChangeArrowheads="1"/>
            </p:cNvSpPr>
            <p:nvPr/>
          </p:nvSpPr>
          <p:spPr bwMode="auto">
            <a:xfrm>
              <a:off x="5686994" y="1922825"/>
              <a:ext cx="3086100" cy="163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sz="2000">
                  <a:solidFill>
                    <a:srgbClr val="0066FF"/>
                  </a:solidFill>
                </a:rPr>
                <a:t>THE BLUE NODE IS THE FOCAL NODE OF A NEIGHBORHOOD TO WHICH A PERSON IS ASSIGNED</a:t>
              </a:r>
            </a:p>
          </p:txBody>
        </p:sp>
        <p:sp>
          <p:nvSpPr>
            <p:cNvPr id="34823" name="TextBox 8"/>
            <p:cNvSpPr txBox="1">
              <a:spLocks noChangeArrowheads="1"/>
            </p:cNvSpPr>
            <p:nvPr/>
          </p:nvSpPr>
          <p:spPr bwMode="auto">
            <a:xfrm>
              <a:off x="3962400" y="5111700"/>
              <a:ext cx="1276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a:solidFill>
                    <a:srgbClr val="FF0000"/>
                  </a:solidFill>
                </a:rPr>
                <a:t>CLUSTERED LATTICE OF NEIGHBORS</a:t>
              </a:r>
            </a:p>
          </p:txBody>
        </p:sp>
        <p:sp>
          <p:nvSpPr>
            <p:cNvPr id="34824" name="TextBox 9"/>
            <p:cNvSpPr txBox="1">
              <a:spLocks noChangeArrowheads="1"/>
            </p:cNvSpPr>
            <p:nvPr/>
          </p:nvSpPr>
          <p:spPr bwMode="auto">
            <a:xfrm>
              <a:off x="6553200" y="5245050"/>
              <a:ext cx="1609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a:solidFill>
                    <a:srgbClr val="FF0000"/>
                  </a:solidFill>
                </a:rPr>
                <a:t>RANOM NETWORK OF NEIGHBORS</a:t>
              </a:r>
            </a:p>
          </p:txBody>
        </p:sp>
        <p:cxnSp>
          <p:nvCxnSpPr>
            <p:cNvPr id="34825" name="Straight Arrow Connector 11"/>
            <p:cNvCxnSpPr>
              <a:cxnSpLocks noChangeShapeType="1"/>
            </p:cNvCxnSpPr>
            <p:nvPr/>
          </p:nvCxnSpPr>
          <p:spPr bwMode="auto">
            <a:xfrm rot="16200000" flipV="1">
              <a:off x="4257675" y="4692600"/>
              <a:ext cx="619125" cy="85725"/>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4826" name="Straight Arrow Connector 13"/>
            <p:cNvCxnSpPr>
              <a:cxnSpLocks noChangeShapeType="1"/>
            </p:cNvCxnSpPr>
            <p:nvPr/>
          </p:nvCxnSpPr>
          <p:spPr bwMode="auto">
            <a:xfrm rot="5400000" flipH="1" flipV="1">
              <a:off x="4519612" y="4630688"/>
              <a:ext cx="619125" cy="228600"/>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4827" name="Straight Arrow Connector 16"/>
            <p:cNvCxnSpPr>
              <a:cxnSpLocks noChangeShapeType="1"/>
            </p:cNvCxnSpPr>
            <p:nvPr/>
          </p:nvCxnSpPr>
          <p:spPr bwMode="auto">
            <a:xfrm rot="5400000" flipH="1" flipV="1">
              <a:off x="7500937" y="4821188"/>
              <a:ext cx="619125" cy="228600"/>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4828" name="Straight Arrow Connector 17"/>
            <p:cNvCxnSpPr>
              <a:cxnSpLocks noChangeShapeType="1"/>
            </p:cNvCxnSpPr>
            <p:nvPr/>
          </p:nvCxnSpPr>
          <p:spPr bwMode="auto">
            <a:xfrm rot="10800000" flipV="1">
              <a:off x="6562725" y="5692725"/>
              <a:ext cx="704850" cy="190500"/>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4829" name="Straight Arrow Connector 20"/>
            <p:cNvCxnSpPr>
              <a:cxnSpLocks noChangeShapeType="1"/>
            </p:cNvCxnSpPr>
            <p:nvPr/>
          </p:nvCxnSpPr>
          <p:spPr bwMode="auto">
            <a:xfrm>
              <a:off x="7439025" y="5759400"/>
              <a:ext cx="361950" cy="304800"/>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4830" name="Straight Arrow Connector 23"/>
            <p:cNvCxnSpPr>
              <a:cxnSpLocks noChangeShapeType="1"/>
            </p:cNvCxnSpPr>
            <p:nvPr/>
          </p:nvCxnSpPr>
          <p:spPr bwMode="auto">
            <a:xfrm rot="16200000" flipV="1">
              <a:off x="7096125" y="4940250"/>
              <a:ext cx="523875" cy="28575"/>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4831" name="Straight Arrow Connector 26"/>
            <p:cNvCxnSpPr>
              <a:cxnSpLocks noChangeShapeType="1"/>
            </p:cNvCxnSpPr>
            <p:nvPr/>
          </p:nvCxnSpPr>
          <p:spPr bwMode="auto">
            <a:xfrm rot="10800000" flipV="1">
              <a:off x="4953002" y="3643925"/>
              <a:ext cx="2116539" cy="486699"/>
            </a:xfrm>
            <a:prstGeom prst="straightConnector1">
              <a:avLst/>
            </a:prstGeom>
            <a:noFill/>
            <a:ln w="28575" algn="ctr">
              <a:solidFill>
                <a:srgbClr val="0066FF"/>
              </a:solidFill>
              <a:round/>
              <a:headEnd/>
              <a:tailEnd type="arrow" w="med" len="med"/>
            </a:ln>
            <a:extLst>
              <a:ext uri="{909E8E84-426E-40DD-AFC4-6F175D3DCCD1}">
                <a14:hiddenFill xmlns:a14="http://schemas.microsoft.com/office/drawing/2010/main">
                  <a:noFill/>
                </a14:hiddenFill>
              </a:ext>
            </a:extLst>
          </p:spPr>
        </p:cxnSp>
        <p:cxnSp>
          <p:nvCxnSpPr>
            <p:cNvPr id="34832" name="Straight Arrow Connector 27"/>
            <p:cNvCxnSpPr>
              <a:cxnSpLocks noChangeShapeType="1"/>
            </p:cNvCxnSpPr>
            <p:nvPr/>
          </p:nvCxnSpPr>
          <p:spPr bwMode="auto">
            <a:xfrm rot="5400000">
              <a:off x="6885298" y="3855464"/>
              <a:ext cx="504964" cy="27297"/>
            </a:xfrm>
            <a:prstGeom prst="straightConnector1">
              <a:avLst/>
            </a:prstGeom>
            <a:noFill/>
            <a:ln w="28575" algn="ctr">
              <a:solidFill>
                <a:srgbClr val="0066FF"/>
              </a:solidFill>
              <a:round/>
              <a:headEnd/>
              <a:tailEnd type="arrow" w="med" len="med"/>
            </a:ln>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1" descr="Field trials aim to tackle pover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7975" y="333375"/>
            <a:ext cx="4833938" cy="635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a:spLocks noGrp="1" noChangeArrowheads="1"/>
          </p:cNvSpPr>
          <p:nvPr>
            <p:ph type="title"/>
          </p:nvPr>
        </p:nvSpPr>
        <p:spPr>
          <a:xfrm>
            <a:off x="76200" y="603250"/>
            <a:ext cx="3911600" cy="1092200"/>
          </a:xfrm>
        </p:spPr>
        <p:txBody>
          <a:bodyPr/>
          <a:lstStyle/>
          <a:p>
            <a:pPr eaLnBrk="1" hangingPunct="1"/>
            <a:r>
              <a:rPr lang="en-US" sz="2000" b="1" smtClean="0">
                <a:solidFill>
                  <a:srgbClr val="00CC99"/>
                </a:solidFill>
                <a:latin typeface="Times New Roman" panose="02020603050405020304" pitchFamily="18" charset="0"/>
                <a:cs typeface="Times New Roman" panose="02020603050405020304" pitchFamily="18" charset="0"/>
              </a:rPr>
              <a:t>CAN A VIRTUAL COMMUNICATIONS NETWORK TRANSFORM INDIA’S  HEALTH LANDSCAPE?</a:t>
            </a:r>
            <a:br>
              <a:rPr lang="en-US" sz="2000" b="1" smtClean="0">
                <a:solidFill>
                  <a:srgbClr val="00CC99"/>
                </a:solidFill>
                <a:latin typeface="Times New Roman" panose="02020603050405020304" pitchFamily="18" charset="0"/>
                <a:cs typeface="Times New Roman" panose="02020603050405020304" pitchFamily="18" charset="0"/>
              </a:rPr>
            </a:br>
            <a:endParaRPr lang="en-US" sz="2000" b="1" smtClean="0">
              <a:solidFill>
                <a:srgbClr val="00CC99"/>
              </a:solidFill>
              <a:latin typeface="Times New Roman" panose="02020603050405020304" pitchFamily="18" charset="0"/>
              <a:cs typeface="Times New Roman" panose="02020603050405020304" pitchFamily="18" charset="0"/>
            </a:endParaRPr>
          </a:p>
        </p:txBody>
      </p:sp>
      <p:grpSp>
        <p:nvGrpSpPr>
          <p:cNvPr id="2" name="Group 12"/>
          <p:cNvGrpSpPr>
            <a:grpSpLocks/>
          </p:cNvGrpSpPr>
          <p:nvPr/>
        </p:nvGrpSpPr>
        <p:grpSpPr bwMode="auto">
          <a:xfrm>
            <a:off x="160338" y="3462338"/>
            <a:ext cx="8572500" cy="2900362"/>
            <a:chOff x="101" y="2181"/>
            <a:chExt cx="5400" cy="1827"/>
          </a:xfrm>
        </p:grpSpPr>
        <p:sp>
          <p:nvSpPr>
            <p:cNvPr id="35846" name="Rectangle 6"/>
            <p:cNvSpPr>
              <a:spLocks noChangeArrowheads="1"/>
            </p:cNvSpPr>
            <p:nvPr/>
          </p:nvSpPr>
          <p:spPr bwMode="auto">
            <a:xfrm>
              <a:off x="4607" y="2181"/>
              <a:ext cx="894" cy="552"/>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35847" name="Text Box 7"/>
            <p:cNvSpPr txBox="1">
              <a:spLocks noChangeArrowheads="1"/>
            </p:cNvSpPr>
            <p:nvPr/>
          </p:nvSpPr>
          <p:spPr bwMode="auto">
            <a:xfrm>
              <a:off x="101" y="2360"/>
              <a:ext cx="2373" cy="1648"/>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500">
                  <a:solidFill>
                    <a:schemeClr val="bg1"/>
                  </a:solidFill>
                </a:rPr>
                <a:t>“Patients with TB must take their drugs every day for six to eight months to eliminate infection, but often stop as soon as they feel better.  With mobile phones now more common in poor countries, the researchers have come up with an idea.  A text message reminds patients to take their pill.  On  opening the pill wrapper they get a code that gives them three minutes’ free call time.”</a:t>
              </a:r>
            </a:p>
          </p:txBody>
        </p:sp>
      </p:grpSp>
      <p:sp>
        <p:nvSpPr>
          <p:cNvPr id="35845" name="Text Box 8"/>
          <p:cNvSpPr txBox="1">
            <a:spLocks noChangeArrowheads="1"/>
          </p:cNvSpPr>
          <p:nvPr/>
        </p:nvSpPr>
        <p:spPr bwMode="auto">
          <a:xfrm>
            <a:off x="101600" y="1847850"/>
            <a:ext cx="3929063"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600">
                <a:solidFill>
                  <a:schemeClr val="bg1"/>
                </a:solidFill>
              </a:rPr>
              <a:t>“India boasts the fastest-growing mobile-phone market in the world. One-fifth of its 218 million mobile-phone users live in rural areas and the country’s service providers are rapidly expanding wireless coverage to villages.” (Fairless, 2007)</a:t>
            </a:r>
          </a:p>
          <a:p>
            <a:pPr eaLnBrk="1" hangingPunct="1"/>
            <a:endParaRPr lang="en-US" sz="16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500266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63975" y="0"/>
            <a:ext cx="5280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0" y="2784475"/>
            <a:ext cx="5627688" cy="3963988"/>
            <a:chOff x="0" y="1743587"/>
            <a:chExt cx="5628289" cy="3964983"/>
          </a:xfrm>
        </p:grpSpPr>
        <p:sp>
          <p:nvSpPr>
            <p:cNvPr id="36870" name="Rectangle 3"/>
            <p:cNvSpPr>
              <a:spLocks noChangeArrowheads="1"/>
            </p:cNvSpPr>
            <p:nvPr/>
          </p:nvSpPr>
          <p:spPr bwMode="auto">
            <a:xfrm>
              <a:off x="0" y="4108132"/>
              <a:ext cx="3720662" cy="16004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400">
                  <a:solidFill>
                    <a:schemeClr val="bg1"/>
                  </a:solidFill>
                </a:rPr>
                <a:t> “India now surpasses the United States in terms of annual cancer deaths, and wants to find ways to treat the disease cheaply. But this desire runs counter to the goals of drug makers, who see middle-income nations as central to their growth plans. “ </a:t>
              </a:r>
              <a:endParaRPr lang="en-US" sz="1500">
                <a:solidFill>
                  <a:schemeClr val="bg1"/>
                </a:solidFill>
              </a:endParaRPr>
            </a:p>
          </p:txBody>
        </p:sp>
        <p:sp>
          <p:nvSpPr>
            <p:cNvPr id="36871" name="Rectangle 4"/>
            <p:cNvSpPr>
              <a:spLocks noChangeArrowheads="1"/>
            </p:cNvSpPr>
            <p:nvPr/>
          </p:nvSpPr>
          <p:spPr bwMode="auto">
            <a:xfrm>
              <a:off x="4035972" y="1743587"/>
              <a:ext cx="1592317" cy="675113"/>
            </a:xfrm>
            <a:prstGeom prst="rect">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sz="1500"/>
            </a:p>
          </p:txBody>
        </p:sp>
      </p:grpSp>
      <p:sp>
        <p:nvSpPr>
          <p:cNvPr id="36868" name="Rectangle 6"/>
          <p:cNvSpPr>
            <a:spLocks noChangeArrowheads="1"/>
          </p:cNvSpPr>
          <p:nvPr/>
        </p:nvSpPr>
        <p:spPr bwMode="auto">
          <a:xfrm>
            <a:off x="0" y="2105025"/>
            <a:ext cx="37528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600">
                <a:solidFill>
                  <a:schemeClr val="bg1"/>
                </a:solidFill>
              </a:rPr>
              <a:t>“Once the scourge of the developing world, infectious diseases such as malaria, tuberculosis and AIDS can now be fought with cheap drugs. But as people in poorer nations live longer and adopt Western habits, non-communicable diseases such as heart disease, diabetes and cancer have become the main killers — and paying for their treatment has become a thorny problem.”</a:t>
            </a:r>
          </a:p>
          <a:p>
            <a:pPr eaLnBrk="1" hangingPunct="1"/>
            <a:r>
              <a:rPr lang="en-US" sz="1600">
                <a:solidFill>
                  <a:schemeClr val="bg1"/>
                </a:solidFill>
              </a:rPr>
              <a:t>(Hayden)</a:t>
            </a:r>
          </a:p>
        </p:txBody>
      </p:sp>
      <p:sp>
        <p:nvSpPr>
          <p:cNvPr id="8" name="Rectangle 2"/>
          <p:cNvSpPr txBox="1">
            <a:spLocks noChangeArrowheads="1"/>
          </p:cNvSpPr>
          <p:nvPr/>
        </p:nvSpPr>
        <p:spPr bwMode="auto">
          <a:xfrm>
            <a:off x="0" y="684213"/>
            <a:ext cx="3862388" cy="1092200"/>
          </a:xfrm>
          <a:prstGeom prst="rect">
            <a:avLst/>
          </a:prstGeom>
          <a:noFill/>
          <a:ln w="9525">
            <a:noFill/>
            <a:miter lim="800000"/>
            <a:headEnd/>
            <a:tailEnd/>
          </a:ln>
        </p:spPr>
        <p:txBody>
          <a:bodyPr anchor="ctr"/>
          <a:lstStyle/>
          <a:p>
            <a:pPr algn="ctr">
              <a:defRPr/>
            </a:pPr>
            <a:r>
              <a:rPr lang="en-US" sz="2000" kern="0" dirty="0">
                <a:solidFill>
                  <a:srgbClr val="00CC99"/>
                </a:solidFill>
                <a:latin typeface="Times New Roman" pitchFamily="18" charset="0"/>
                <a:ea typeface="+mj-ea"/>
                <a:cs typeface="Times New Roman" pitchFamily="18" charset="0"/>
              </a:rPr>
              <a:t>HOW ELSE DOES EFFICACIOUS TREATMENT OF INFECTIOUS DISEASE AFFECT THE HEALTH LANDSCAPE?</a:t>
            </a:r>
            <a:br>
              <a:rPr lang="en-US" sz="2000" kern="0" dirty="0">
                <a:solidFill>
                  <a:srgbClr val="00CC99"/>
                </a:solidFill>
                <a:latin typeface="Times New Roman" pitchFamily="18" charset="0"/>
                <a:ea typeface="+mj-ea"/>
                <a:cs typeface="Times New Roman" pitchFamily="18" charset="0"/>
              </a:rPr>
            </a:br>
            <a:endParaRPr lang="en-US" sz="2000" kern="0" dirty="0">
              <a:solidFill>
                <a:srgbClr val="00CC99"/>
              </a:solidFill>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10"/>
          <p:cNvGrpSpPr>
            <a:grpSpLocks/>
          </p:cNvGrpSpPr>
          <p:nvPr/>
        </p:nvGrpSpPr>
        <p:grpSpPr bwMode="auto">
          <a:xfrm>
            <a:off x="0" y="0"/>
            <a:ext cx="9144000" cy="6858000"/>
            <a:chOff x="0" y="0"/>
            <a:chExt cx="9144000" cy="6858000"/>
          </a:xfrm>
        </p:grpSpPr>
        <p:pic>
          <p:nvPicPr>
            <p:cNvPr id="37896" name="Picture 3" descr="Science-2013-Bilham-618-9-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7519" y="0"/>
              <a:ext cx="53764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Rectangle 8"/>
            <p:cNvSpPr>
              <a:spLocks noChangeArrowheads="1"/>
            </p:cNvSpPr>
            <p:nvPr/>
          </p:nvSpPr>
          <p:spPr bwMode="auto">
            <a:xfrm>
              <a:off x="0" y="6400801"/>
              <a:ext cx="3832529" cy="457199"/>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grpSp>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6413"/>
            <a:ext cx="4094163"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204788" y="538163"/>
            <a:ext cx="4381501" cy="1092200"/>
          </a:xfrm>
          <a:prstGeom prst="rect">
            <a:avLst/>
          </a:prstGeom>
          <a:noFill/>
          <a:ln w="9525">
            <a:noFill/>
            <a:miter lim="800000"/>
            <a:headEnd/>
            <a:tailEnd/>
          </a:ln>
        </p:spPr>
        <p:txBody>
          <a:bodyPr anchor="ctr"/>
          <a:lstStyle/>
          <a:p>
            <a:pPr algn="ctr">
              <a:defRPr/>
            </a:pPr>
            <a:r>
              <a:rPr lang="en-US" sz="2000" kern="0" dirty="0">
                <a:solidFill>
                  <a:srgbClr val="00CC99"/>
                </a:solidFill>
                <a:effectLst>
                  <a:outerShdw blurRad="38100" dist="38100" dir="2700000" algn="tl">
                    <a:srgbClr val="000000">
                      <a:alpha val="43137"/>
                    </a:srgbClr>
                  </a:outerShdw>
                </a:effectLst>
                <a:latin typeface="Times New Roman" pitchFamily="18" charset="0"/>
                <a:ea typeface="+mj-ea"/>
                <a:cs typeface="Times New Roman" pitchFamily="18" charset="0"/>
              </a:rPr>
              <a:t>THE RURAL DIASPORA COUPLED WITH INFECTIOUS DISEASE AND POOR NATIONAL PRODUCTION AFFECTS THE MORTALITY LANDSCAPE IN UNEXPECTED WAYS</a:t>
            </a:r>
            <a:br>
              <a:rPr lang="en-US" sz="2000" kern="0" dirty="0">
                <a:solidFill>
                  <a:srgbClr val="00CC99"/>
                </a:solidFill>
                <a:effectLst>
                  <a:outerShdw blurRad="38100" dist="38100" dir="2700000" algn="tl">
                    <a:srgbClr val="000000">
                      <a:alpha val="43137"/>
                    </a:srgbClr>
                  </a:outerShdw>
                </a:effectLst>
                <a:latin typeface="Times New Roman" pitchFamily="18" charset="0"/>
                <a:ea typeface="+mj-ea"/>
                <a:cs typeface="Times New Roman" pitchFamily="18" charset="0"/>
              </a:rPr>
            </a:br>
            <a:endParaRPr lang="en-US" sz="2000" kern="0" dirty="0">
              <a:solidFill>
                <a:srgbClr val="00CC99"/>
              </a:solidFill>
              <a:effectLst>
                <a:outerShdw blurRad="38100" dist="38100" dir="2700000" algn="tl">
                  <a:srgbClr val="000000">
                    <a:alpha val="43137"/>
                  </a:srgbClr>
                </a:outerShdw>
              </a:effectLst>
              <a:latin typeface="Times New Roman" pitchFamily="18" charset="0"/>
              <a:ea typeface="+mj-ea"/>
              <a:cs typeface="Times New Roman" pitchFamily="18" charset="0"/>
            </a:endParaRPr>
          </a:p>
        </p:txBody>
      </p:sp>
      <p:grpSp>
        <p:nvGrpSpPr>
          <p:cNvPr id="3" name="Group 7"/>
          <p:cNvGrpSpPr>
            <a:grpSpLocks/>
          </p:cNvGrpSpPr>
          <p:nvPr/>
        </p:nvGrpSpPr>
        <p:grpSpPr bwMode="auto">
          <a:xfrm>
            <a:off x="0" y="1843088"/>
            <a:ext cx="5624513" cy="2686050"/>
            <a:chOff x="0" y="1842996"/>
            <a:chExt cx="5623824" cy="2686720"/>
          </a:xfrm>
        </p:grpSpPr>
        <p:sp>
          <p:nvSpPr>
            <p:cNvPr id="37894" name="Rectangle 5"/>
            <p:cNvSpPr>
              <a:spLocks noChangeArrowheads="1"/>
            </p:cNvSpPr>
            <p:nvPr/>
          </p:nvSpPr>
          <p:spPr bwMode="auto">
            <a:xfrm>
              <a:off x="0" y="1842996"/>
              <a:ext cx="3725839" cy="10156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“Postseismic investigations reveal that</a:t>
              </a:r>
            </a:p>
            <a:p>
              <a:pPr eaLnBrk="1" hangingPunct="1"/>
              <a:r>
                <a:rPr lang="en-US">
                  <a:solidFill>
                    <a:schemeClr val="bg1"/>
                  </a:solidFill>
                </a:rPr>
                <a:t>structural collapse is typically attributable</a:t>
              </a:r>
            </a:p>
            <a:p>
              <a:pPr eaLnBrk="1" hangingPunct="1"/>
              <a:r>
                <a:rPr lang="en-US">
                  <a:solidFill>
                    <a:schemeClr val="bg1"/>
                  </a:solidFill>
                </a:rPr>
                <a:t>to shoddy construction resulting from poverty</a:t>
              </a:r>
            </a:p>
            <a:p>
              <a:pPr eaLnBrk="1" hangingPunct="1"/>
              <a:r>
                <a:rPr lang="en-US">
                  <a:solidFill>
                    <a:schemeClr val="bg1"/>
                  </a:solidFill>
                </a:rPr>
                <a:t>and ignorance, or to covert avoidance of</a:t>
              </a:r>
            </a:p>
            <a:p>
              <a:pPr eaLnBrk="1" hangingPunct="1"/>
              <a:r>
                <a:rPr lang="en-US">
                  <a:solidFill>
                    <a:schemeClr val="bg1"/>
                  </a:solidFill>
                </a:rPr>
                <a:t>building codes by contractors.” (Bilham &amp; Gaur)</a:t>
              </a:r>
            </a:p>
          </p:txBody>
        </p:sp>
        <p:sp>
          <p:nvSpPr>
            <p:cNvPr id="37895" name="Rectangle 6"/>
            <p:cNvSpPr>
              <a:spLocks noChangeArrowheads="1"/>
            </p:cNvSpPr>
            <p:nvPr/>
          </p:nvSpPr>
          <p:spPr bwMode="auto">
            <a:xfrm>
              <a:off x="4083284" y="4026406"/>
              <a:ext cx="1540540" cy="503310"/>
            </a:xfrm>
            <a:prstGeom prst="rect">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15"/>
          <p:cNvGrpSpPr>
            <a:grpSpLocks/>
          </p:cNvGrpSpPr>
          <p:nvPr/>
        </p:nvGrpSpPr>
        <p:grpSpPr bwMode="auto">
          <a:xfrm>
            <a:off x="1417638" y="3992563"/>
            <a:ext cx="3028950" cy="2667000"/>
            <a:chOff x="4285752" y="3981450"/>
            <a:chExt cx="3029447" cy="2667000"/>
          </a:xfrm>
        </p:grpSpPr>
        <p:sp>
          <p:nvSpPr>
            <p:cNvPr id="38922" name="Cube 4"/>
            <p:cNvSpPr>
              <a:spLocks noChangeArrowheads="1"/>
            </p:cNvSpPr>
            <p:nvPr/>
          </p:nvSpPr>
          <p:spPr bwMode="auto">
            <a:xfrm>
              <a:off x="4285752" y="3981450"/>
              <a:ext cx="3029447" cy="2667000"/>
            </a:xfrm>
            <a:prstGeom prst="cube">
              <a:avLst>
                <a:gd name="adj" fmla="val 25000"/>
              </a:avLst>
            </a:prstGeom>
            <a:noFill/>
            <a:ln w="9525" algn="ctr">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cxnSp>
          <p:nvCxnSpPr>
            <p:cNvPr id="38923" name="Straight Connector 6"/>
            <p:cNvCxnSpPr>
              <a:cxnSpLocks noChangeShapeType="1"/>
            </p:cNvCxnSpPr>
            <p:nvPr/>
          </p:nvCxnSpPr>
          <p:spPr bwMode="auto">
            <a:xfrm flipV="1">
              <a:off x="4624299" y="4295670"/>
              <a:ext cx="2354281" cy="5984"/>
            </a:xfrm>
            <a:prstGeom prst="line">
              <a:avLst/>
            </a:prstGeom>
            <a:noFill/>
            <a:ln w="9525" algn="ctr">
              <a:solidFill>
                <a:srgbClr val="996633"/>
              </a:solidFill>
              <a:round/>
              <a:headEnd/>
              <a:tailEnd/>
            </a:ln>
            <a:extLst>
              <a:ext uri="{909E8E84-426E-40DD-AFC4-6F175D3DCCD1}">
                <a14:hiddenFill xmlns:a14="http://schemas.microsoft.com/office/drawing/2010/main">
                  <a:noFill/>
                </a14:hiddenFill>
              </a:ext>
            </a:extLst>
          </p:spPr>
        </p:cxnSp>
        <p:cxnSp>
          <p:nvCxnSpPr>
            <p:cNvPr id="38924" name="Straight Connector 10"/>
            <p:cNvCxnSpPr>
              <a:cxnSpLocks noChangeShapeType="1"/>
            </p:cNvCxnSpPr>
            <p:nvPr/>
          </p:nvCxnSpPr>
          <p:spPr bwMode="auto">
            <a:xfrm rot="5400000">
              <a:off x="6641961" y="4305719"/>
              <a:ext cx="331596" cy="311498"/>
            </a:xfrm>
            <a:prstGeom prst="line">
              <a:avLst/>
            </a:prstGeom>
            <a:noFill/>
            <a:ln w="9525" algn="ctr">
              <a:solidFill>
                <a:srgbClr val="996633"/>
              </a:solidFill>
              <a:round/>
              <a:headEnd/>
              <a:tailEnd/>
            </a:ln>
            <a:extLst>
              <a:ext uri="{909E8E84-426E-40DD-AFC4-6F175D3DCCD1}">
                <a14:hiddenFill xmlns:a14="http://schemas.microsoft.com/office/drawing/2010/main">
                  <a:noFill/>
                </a14:hiddenFill>
              </a:ext>
            </a:extLst>
          </p:spPr>
        </p:cxnSp>
        <p:cxnSp>
          <p:nvCxnSpPr>
            <p:cNvPr id="38925" name="Straight Connector 12"/>
            <p:cNvCxnSpPr>
              <a:cxnSpLocks noChangeShapeType="1"/>
            </p:cNvCxnSpPr>
            <p:nvPr/>
          </p:nvCxnSpPr>
          <p:spPr bwMode="auto">
            <a:xfrm rot="10800000" flipV="1">
              <a:off x="6965185" y="3984171"/>
              <a:ext cx="324895" cy="318198"/>
            </a:xfrm>
            <a:prstGeom prst="line">
              <a:avLst/>
            </a:prstGeom>
            <a:noFill/>
            <a:ln w="9525" algn="ctr">
              <a:solidFill>
                <a:srgbClr val="996633"/>
              </a:solidFill>
              <a:round/>
              <a:headEnd/>
              <a:tailEnd/>
            </a:ln>
            <a:extLst>
              <a:ext uri="{909E8E84-426E-40DD-AFC4-6F175D3DCCD1}">
                <a14:hiddenFill xmlns:a14="http://schemas.microsoft.com/office/drawing/2010/main">
                  <a:noFill/>
                </a14:hiddenFill>
              </a:ext>
            </a:extLst>
          </p:spPr>
        </p:cxnSp>
      </p:grpSp>
      <p:pic>
        <p:nvPicPr>
          <p:cNvPr id="38915" name="Picture 6" descr="dancing bab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30338" y="2466975"/>
            <a:ext cx="2811462"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Box 9"/>
          <p:cNvSpPr txBox="1">
            <a:spLocks noChangeArrowheads="1"/>
          </p:cNvSpPr>
          <p:nvPr/>
        </p:nvSpPr>
        <p:spPr bwMode="auto">
          <a:xfrm rot="10800000">
            <a:off x="2035175" y="6069013"/>
            <a:ext cx="1193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rgbClr val="FFC000"/>
                </a:solidFill>
              </a:rPr>
              <a:t>THIS SIDE UP</a:t>
            </a:r>
          </a:p>
        </p:txBody>
      </p:sp>
      <p:cxnSp>
        <p:nvCxnSpPr>
          <p:cNvPr id="38917" name="Straight Arrow Connector 11"/>
          <p:cNvCxnSpPr>
            <a:cxnSpLocks noChangeShapeType="1"/>
          </p:cNvCxnSpPr>
          <p:nvPr/>
        </p:nvCxnSpPr>
        <p:spPr bwMode="auto">
          <a:xfrm>
            <a:off x="3349625" y="5964238"/>
            <a:ext cx="9525" cy="466725"/>
          </a:xfrm>
          <a:prstGeom prst="straightConnector1">
            <a:avLst/>
          </a:prstGeom>
          <a:noFill/>
          <a:ln w="38100" algn="ctr">
            <a:solidFill>
              <a:srgbClr val="FFC000"/>
            </a:solidFill>
            <a:round/>
            <a:headEnd/>
            <a:tailEnd type="arrow" w="med" len="med"/>
          </a:ln>
          <a:extLst>
            <a:ext uri="{909E8E84-426E-40DD-AFC4-6F175D3DCCD1}">
              <a14:hiddenFill xmlns:a14="http://schemas.microsoft.com/office/drawing/2010/main">
                <a:noFill/>
              </a14:hiddenFill>
            </a:ext>
          </a:extLst>
        </p:spPr>
      </p:cxnSp>
      <p:pic>
        <p:nvPicPr>
          <p:cNvPr id="38918" name="Picture 2" descr="http://www.pbkkey.com/images/header.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007100" y="3402013"/>
            <a:ext cx="3028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 Box 8"/>
          <p:cNvSpPr txBox="1">
            <a:spLocks noChangeArrowheads="1"/>
          </p:cNvSpPr>
          <p:nvPr/>
        </p:nvSpPr>
        <p:spPr bwMode="auto">
          <a:xfrm>
            <a:off x="60325" y="1951038"/>
            <a:ext cx="89535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pt-BR" sz="3600">
                <a:solidFill>
                  <a:schemeClr val="bg1"/>
                </a:solidFill>
              </a:rPr>
              <a:t>                    </a:t>
            </a:r>
            <a:r>
              <a:rPr lang="pt-BR" sz="3600" b="0">
                <a:solidFill>
                  <a:schemeClr val="bg1"/>
                </a:solidFill>
              </a:rPr>
              <a:t>Many thanks to:</a:t>
            </a:r>
            <a:endParaRPr lang="en-US" sz="3600" b="0">
              <a:solidFill>
                <a:schemeClr val="bg1"/>
              </a:solidFill>
            </a:endParaRPr>
          </a:p>
          <a:p>
            <a:pPr eaLnBrk="1" hangingPunct="1"/>
            <a:r>
              <a:rPr lang="pt-BR" sz="3600" b="0">
                <a:solidFill>
                  <a:srgbClr val="00B0F0"/>
                </a:solidFill>
              </a:rPr>
              <a:t>and for</a:t>
            </a:r>
            <a:endParaRPr lang="en-US" sz="3600" b="0">
              <a:solidFill>
                <a:srgbClr val="00B0F0"/>
              </a:solidFill>
            </a:endParaRPr>
          </a:p>
          <a:p>
            <a:pPr eaLnBrk="1" hangingPunct="1"/>
            <a:r>
              <a:rPr lang="en-US" sz="3600" b="0">
                <a:solidFill>
                  <a:srgbClr val="00B0F0"/>
                </a:solidFill>
              </a:rPr>
              <a:t>Thinking Out of the Box</a:t>
            </a:r>
            <a:endParaRPr lang="es-ES_tradnl" sz="3600" b="0">
              <a:solidFill>
                <a:srgbClr val="00B0F0"/>
              </a:solidFill>
            </a:endParaRPr>
          </a:p>
        </p:txBody>
      </p:sp>
      <p:sp>
        <p:nvSpPr>
          <p:cNvPr id="38920" name="TextBox 7"/>
          <p:cNvSpPr txBox="1">
            <a:spLocks noChangeArrowheads="1"/>
          </p:cNvSpPr>
          <p:nvPr/>
        </p:nvSpPr>
        <p:spPr bwMode="auto">
          <a:xfrm>
            <a:off x="5842000" y="4713288"/>
            <a:ext cx="3171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i="1">
                <a:solidFill>
                  <a:schemeClr val="bg1"/>
                </a:solidFill>
              </a:rPr>
              <a:t>Phi Beta Kappa Mu of Virginia Chapter</a:t>
            </a:r>
          </a:p>
        </p:txBody>
      </p:sp>
      <p:pic>
        <p:nvPicPr>
          <p:cNvPr id="38921" name="Picture 11" descr="http://www.wsvn.com/images/news_articles/389x205/070416_Virginia_Tech_University_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6463" y="1362075"/>
            <a:ext cx="3027362"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836224" flipV="1">
            <a:off x="1958975" y="-1023937"/>
            <a:ext cx="5140325" cy="855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grpSp>
        <p:nvGrpSpPr>
          <p:cNvPr id="2" name="Group 9"/>
          <p:cNvGrpSpPr>
            <a:grpSpLocks/>
          </p:cNvGrpSpPr>
          <p:nvPr/>
        </p:nvGrpSpPr>
        <p:grpSpPr bwMode="auto">
          <a:xfrm>
            <a:off x="0" y="236538"/>
            <a:ext cx="9144000" cy="6356350"/>
            <a:chOff x="0" y="236538"/>
            <a:chExt cx="9144000" cy="6356350"/>
          </a:xfrm>
        </p:grpSpPr>
        <p:pic>
          <p:nvPicPr>
            <p:cNvPr id="922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538"/>
              <a:ext cx="9144000" cy="635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9223" name="TextBox 4"/>
            <p:cNvSpPr txBox="1">
              <a:spLocks noChangeArrowheads="1"/>
            </p:cNvSpPr>
            <p:nvPr/>
          </p:nvSpPr>
          <p:spPr bwMode="auto">
            <a:xfrm>
              <a:off x="4121150" y="3221038"/>
              <a:ext cx="3889375"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latin typeface="Calibri" panose="020F0502020204030204" pitchFamily="34" charset="0"/>
                </a:rPr>
                <a:t>Perturbation to enamel  and dentine formation at birth, the “neonatal line”</a:t>
              </a:r>
            </a:p>
          </p:txBody>
        </p:sp>
        <p:cxnSp>
          <p:nvCxnSpPr>
            <p:cNvPr id="5" name="Straight Arrow Connector 4"/>
            <p:cNvCxnSpPr>
              <a:stCxn id="9223" idx="2"/>
            </p:cNvCxnSpPr>
            <p:nvPr/>
          </p:nvCxnSpPr>
          <p:spPr>
            <a:xfrm flipH="1">
              <a:off x="5608638" y="3683000"/>
              <a:ext cx="457200" cy="1284288"/>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9223" idx="2"/>
            </p:cNvCxnSpPr>
            <p:nvPr/>
          </p:nvCxnSpPr>
          <p:spPr>
            <a:xfrm flipH="1">
              <a:off x="4749800" y="3683000"/>
              <a:ext cx="1316038" cy="1776413"/>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9226" name="TextBox 16"/>
            <p:cNvSpPr txBox="1">
              <a:spLocks noChangeArrowheads="1"/>
            </p:cNvSpPr>
            <p:nvPr/>
          </p:nvSpPr>
          <p:spPr bwMode="auto">
            <a:xfrm>
              <a:off x="1720562" y="6021388"/>
              <a:ext cx="1173719"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latin typeface="Calibri" panose="020F0502020204030204" pitchFamily="34" charset="0"/>
                </a:rPr>
                <a:t>Carious enamel</a:t>
              </a:r>
            </a:p>
            <a:p>
              <a:pPr eaLnBrk="1" hangingPunct="1"/>
              <a:r>
                <a:rPr lang="en-US">
                  <a:solidFill>
                    <a:schemeClr val="bg1"/>
                  </a:solidFill>
                  <a:latin typeface="Calibri" panose="020F0502020204030204" pitchFamily="34" charset="0"/>
                </a:rPr>
                <a:t>(42 days)</a:t>
              </a:r>
            </a:p>
          </p:txBody>
        </p:sp>
        <p:cxnSp>
          <p:nvCxnSpPr>
            <p:cNvPr id="8" name="Straight Arrow Connector 7"/>
            <p:cNvCxnSpPr>
              <a:stCxn id="9226" idx="0"/>
            </p:cNvCxnSpPr>
            <p:nvPr/>
          </p:nvCxnSpPr>
          <p:spPr>
            <a:xfrm flipV="1">
              <a:off x="2306638" y="5322888"/>
              <a:ext cx="1119187" cy="6985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9226" idx="3"/>
            </p:cNvCxnSpPr>
            <p:nvPr/>
          </p:nvCxnSpPr>
          <p:spPr>
            <a:xfrm flipV="1">
              <a:off x="2894013" y="6059488"/>
              <a:ext cx="2906712" cy="1920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3" name="Rectangle 12"/>
          <p:cNvSpPr>
            <a:spLocks noChangeArrowheads="1"/>
          </p:cNvSpPr>
          <p:nvPr/>
        </p:nvSpPr>
        <p:spPr bwMode="auto">
          <a:xfrm>
            <a:off x="304800" y="2481263"/>
            <a:ext cx="3030538" cy="2108200"/>
          </a:xfrm>
          <a:prstGeom prst="rect">
            <a:avLst/>
          </a:prstGeom>
          <a:noFill/>
          <a:ln w="2857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solidFill>
                <a:schemeClr val="bg1"/>
              </a:solidFill>
            </a:endParaRPr>
          </a:p>
        </p:txBody>
      </p:sp>
      <p:sp>
        <p:nvSpPr>
          <p:cNvPr id="11" name="Rectangle 16"/>
          <p:cNvSpPr txBox="1">
            <a:spLocks noChangeArrowheads="1"/>
          </p:cNvSpPr>
          <p:nvPr/>
        </p:nvSpPr>
        <p:spPr>
          <a:xfrm>
            <a:off x="0" y="206375"/>
            <a:ext cx="9144000" cy="490538"/>
          </a:xfrm>
          <a:prstGeom prst="rect">
            <a:avLst/>
          </a:prstGeom>
          <a:noFill/>
        </p:spPr>
        <p:txBody>
          <a:bodyPr lIns="90488" tIns="44450" rIns="90488" bIns="44450" anchor="b"/>
          <a:lstStyle/>
          <a:p>
            <a:pPr eaLnBrk="0" hangingPunct="0">
              <a:defRPr/>
            </a:pPr>
            <a:r>
              <a:rPr lang="en-US" sz="2000" kern="0" dirty="0">
                <a:solidFill>
                  <a:srgbClr val="00CC99"/>
                </a:solidFill>
                <a:effectLst>
                  <a:outerShdw blurRad="38100" dist="38100" dir="2700000" algn="tl">
                    <a:srgbClr val="000000">
                      <a:alpha val="43137"/>
                    </a:srgbClr>
                  </a:outerShdw>
                </a:effectLst>
                <a:latin typeface="+mj-lt"/>
                <a:ea typeface="굴림" pitchFamily="34" charset="-127"/>
                <a:cs typeface="+mj-cs"/>
              </a:rPr>
              <a:t>FOR INSTANCE, A BABY TOOTH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13"/>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1939925"/>
            <a:ext cx="5084763" cy="4300538"/>
          </a:xfrm>
          <a:prstGeom prst="rect">
            <a:avLst/>
          </a:prstGeom>
          <a:solidFill>
            <a:schemeClr val="tx1"/>
          </a:solidFill>
          <a:ln>
            <a:noFill/>
          </a:ln>
          <a:extLst>
            <a:ext uri="{91240B29-F687-4F45-9708-019B960494DF}">
              <a14:hiddenLine xmlns:a14="http://schemas.microsoft.com/office/drawing/2010/main" w="28575" algn="ctr">
                <a:solidFill>
                  <a:srgbClr val="000000"/>
                </a:solidFill>
                <a:miter lim="800000"/>
                <a:headEnd/>
                <a:tailEnd/>
              </a14:hiddenLine>
            </a:ext>
          </a:extLst>
        </p:spPr>
      </p:pic>
      <p:sp>
        <p:nvSpPr>
          <p:cNvPr id="10243" name="Rectangle 2"/>
          <p:cNvSpPr>
            <a:spLocks noChangeArrowheads="1"/>
          </p:cNvSpPr>
          <p:nvPr/>
        </p:nvSpPr>
        <p:spPr bwMode="auto">
          <a:xfrm>
            <a:off x="85725" y="933450"/>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solidFill>
                <a:schemeClr val="bg1"/>
              </a:solidFill>
            </a:endParaRPr>
          </a:p>
        </p:txBody>
      </p:sp>
      <p:grpSp>
        <p:nvGrpSpPr>
          <p:cNvPr id="2" name="Group 42"/>
          <p:cNvGrpSpPr>
            <a:grpSpLocks/>
          </p:cNvGrpSpPr>
          <p:nvPr/>
        </p:nvGrpSpPr>
        <p:grpSpPr bwMode="auto">
          <a:xfrm>
            <a:off x="228600" y="685800"/>
            <a:ext cx="8915400" cy="5559425"/>
            <a:chOff x="228600" y="685800"/>
            <a:chExt cx="8915178" cy="5559257"/>
          </a:xfrm>
        </p:grpSpPr>
        <p:pic>
          <p:nvPicPr>
            <p:cNvPr id="10246"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85800"/>
              <a:ext cx="8686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10247" name="TextBox 10"/>
            <p:cNvSpPr txBox="1">
              <a:spLocks noChangeArrowheads="1"/>
            </p:cNvSpPr>
            <p:nvPr/>
          </p:nvSpPr>
          <p:spPr bwMode="auto">
            <a:xfrm>
              <a:off x="7353108" y="1123468"/>
              <a:ext cx="16561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600" b="0">
                  <a:solidFill>
                    <a:schemeClr val="bg1"/>
                  </a:solidFill>
                </a:rPr>
                <a:t>striae of Retzius</a:t>
              </a:r>
            </a:p>
          </p:txBody>
        </p:sp>
        <p:cxnSp>
          <p:nvCxnSpPr>
            <p:cNvPr id="10248" name="Straight Arrow Connector 12"/>
            <p:cNvCxnSpPr>
              <a:cxnSpLocks noChangeShapeType="1"/>
            </p:cNvCxnSpPr>
            <p:nvPr/>
          </p:nvCxnSpPr>
          <p:spPr bwMode="auto">
            <a:xfrm rot="5400000">
              <a:off x="7338787" y="1826174"/>
              <a:ext cx="684462" cy="4036"/>
            </a:xfrm>
            <a:prstGeom prst="straightConnector1">
              <a:avLst/>
            </a:prstGeom>
            <a:noFill/>
            <a:ln w="34925" cap="sq" algn="ctr">
              <a:solidFill>
                <a:schemeClr val="bg1"/>
              </a:solidFill>
              <a:round/>
              <a:headEnd/>
              <a:tailEnd type="stealth" w="lg" len="lg"/>
            </a:ln>
            <a:extLst>
              <a:ext uri="{909E8E84-426E-40DD-AFC4-6F175D3DCCD1}">
                <a14:hiddenFill xmlns:a14="http://schemas.microsoft.com/office/drawing/2010/main">
                  <a:noFill/>
                </a14:hiddenFill>
              </a:ext>
            </a:extLst>
          </p:spPr>
        </p:cxnSp>
        <p:cxnSp>
          <p:nvCxnSpPr>
            <p:cNvPr id="10249" name="Straight Arrow Connector 13"/>
            <p:cNvCxnSpPr>
              <a:cxnSpLocks noChangeShapeType="1"/>
            </p:cNvCxnSpPr>
            <p:nvPr/>
          </p:nvCxnSpPr>
          <p:spPr bwMode="auto">
            <a:xfrm rot="16200000" flipH="1">
              <a:off x="7752596" y="1822302"/>
              <a:ext cx="687643" cy="6032"/>
            </a:xfrm>
            <a:prstGeom prst="straightConnector1">
              <a:avLst/>
            </a:prstGeom>
            <a:noFill/>
            <a:ln w="34925" cap="sq" algn="ctr">
              <a:solidFill>
                <a:schemeClr val="bg1"/>
              </a:solidFill>
              <a:round/>
              <a:headEnd/>
              <a:tailEnd type="stealth" w="lg" len="lg"/>
            </a:ln>
            <a:extLst>
              <a:ext uri="{909E8E84-426E-40DD-AFC4-6F175D3DCCD1}">
                <a14:hiddenFill xmlns:a14="http://schemas.microsoft.com/office/drawing/2010/main">
                  <a:noFill/>
                </a14:hiddenFill>
              </a:ext>
            </a:extLst>
          </p:spPr>
        </p:cxnSp>
        <p:cxnSp>
          <p:nvCxnSpPr>
            <p:cNvPr id="10250" name="Straight Arrow Connector 14"/>
            <p:cNvCxnSpPr>
              <a:cxnSpLocks noChangeShapeType="1"/>
            </p:cNvCxnSpPr>
            <p:nvPr/>
          </p:nvCxnSpPr>
          <p:spPr bwMode="auto">
            <a:xfrm rot="16200000" flipH="1">
              <a:off x="8214460" y="1824329"/>
              <a:ext cx="661217" cy="11236"/>
            </a:xfrm>
            <a:prstGeom prst="straightConnector1">
              <a:avLst/>
            </a:prstGeom>
            <a:noFill/>
            <a:ln w="34925" cap="sq" algn="ctr">
              <a:solidFill>
                <a:schemeClr val="bg1"/>
              </a:solidFill>
              <a:round/>
              <a:headEnd/>
              <a:tailEnd type="stealth" w="lg" len="lg"/>
            </a:ln>
            <a:extLst>
              <a:ext uri="{909E8E84-426E-40DD-AFC4-6F175D3DCCD1}">
                <a14:hiddenFill xmlns:a14="http://schemas.microsoft.com/office/drawing/2010/main">
                  <a:noFill/>
                </a14:hiddenFill>
              </a:ext>
            </a:extLst>
          </p:spPr>
        </p:cxnSp>
        <p:sp>
          <p:nvSpPr>
            <p:cNvPr id="10251" name="TextBox 10"/>
            <p:cNvSpPr txBox="1">
              <a:spLocks noChangeArrowheads="1"/>
            </p:cNvSpPr>
            <p:nvPr/>
          </p:nvSpPr>
          <p:spPr bwMode="auto">
            <a:xfrm>
              <a:off x="7396493" y="4429175"/>
              <a:ext cx="174728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1600" b="0">
                  <a:solidFill>
                    <a:schemeClr val="bg1"/>
                  </a:solidFill>
                </a:rPr>
                <a:t>daily increments:</a:t>
              </a:r>
            </a:p>
            <a:p>
              <a:pPr eaLnBrk="1" hangingPunct="1"/>
              <a:endParaRPr lang="en-US" sz="1600" b="0">
                <a:solidFill>
                  <a:schemeClr val="bg1"/>
                </a:solidFill>
              </a:endParaRPr>
            </a:p>
            <a:p>
              <a:pPr eaLnBrk="1" hangingPunct="1"/>
              <a:r>
                <a:rPr lang="en-US" sz="1600" b="0">
                  <a:solidFill>
                    <a:schemeClr val="bg1"/>
                  </a:solidFill>
                </a:rPr>
                <a:t>The number of increments between striae is called the “repeat interval”</a:t>
              </a:r>
            </a:p>
          </p:txBody>
        </p:sp>
        <p:cxnSp>
          <p:nvCxnSpPr>
            <p:cNvPr id="10252" name="Straight Arrow Connector 12"/>
            <p:cNvCxnSpPr>
              <a:cxnSpLocks noChangeShapeType="1"/>
            </p:cNvCxnSpPr>
            <p:nvPr/>
          </p:nvCxnSpPr>
          <p:spPr bwMode="auto">
            <a:xfrm rot="16200000" flipV="1">
              <a:off x="7664609" y="4059730"/>
              <a:ext cx="684462" cy="4036"/>
            </a:xfrm>
            <a:prstGeom prst="straightConnector1">
              <a:avLst/>
            </a:prstGeom>
            <a:noFill/>
            <a:ln w="34925" cap="sq" algn="ctr">
              <a:solidFill>
                <a:schemeClr val="bg1"/>
              </a:solidFill>
              <a:round/>
              <a:headEnd/>
              <a:tailEnd type="stealth" w="lg" len="lg"/>
            </a:ln>
            <a:extLst>
              <a:ext uri="{909E8E84-426E-40DD-AFC4-6F175D3DCCD1}">
                <a14:hiddenFill xmlns:a14="http://schemas.microsoft.com/office/drawing/2010/main">
                  <a:noFill/>
                </a14:hiddenFill>
              </a:ext>
            </a:extLst>
          </p:spPr>
        </p:cxnSp>
        <p:cxnSp>
          <p:nvCxnSpPr>
            <p:cNvPr id="10253" name="Straight Arrow Connector 14"/>
            <p:cNvCxnSpPr>
              <a:cxnSpLocks noChangeShapeType="1"/>
            </p:cNvCxnSpPr>
            <p:nvPr/>
          </p:nvCxnSpPr>
          <p:spPr bwMode="auto">
            <a:xfrm flipV="1">
              <a:off x="8400765" y="3338757"/>
              <a:ext cx="18545" cy="1091353"/>
            </a:xfrm>
            <a:prstGeom prst="straightConnector1">
              <a:avLst/>
            </a:prstGeom>
            <a:noFill/>
            <a:ln w="34925" cap="sq" algn="ctr">
              <a:solidFill>
                <a:schemeClr val="bg1"/>
              </a:solidFill>
              <a:round/>
              <a:headEnd/>
              <a:tailEnd type="stealth" w="lg" len="lg"/>
            </a:ln>
            <a:extLst>
              <a:ext uri="{909E8E84-426E-40DD-AFC4-6F175D3DCCD1}">
                <a14:hiddenFill xmlns:a14="http://schemas.microsoft.com/office/drawing/2010/main">
                  <a:noFill/>
                </a14:hiddenFill>
              </a:ext>
            </a:extLst>
          </p:spPr>
        </p:cxnSp>
      </p:grpSp>
      <p:sp>
        <p:nvSpPr>
          <p:cNvPr id="10245" name="Rectangle 39"/>
          <p:cNvSpPr>
            <a:spLocks noGrp="1" noChangeArrowheads="1"/>
          </p:cNvSpPr>
          <p:nvPr>
            <p:ph type="title" idx="4294967295"/>
          </p:nvPr>
        </p:nvSpPr>
        <p:spPr>
          <a:xfrm>
            <a:off x="763588" y="304800"/>
            <a:ext cx="7697787" cy="990600"/>
          </a:xfrm>
          <a:noFill/>
        </p:spPr>
        <p:txBody>
          <a:bodyPr/>
          <a:lstStyle/>
          <a:p>
            <a:pPr eaLnBrk="1" hangingPunct="1"/>
            <a:r>
              <a:rPr lang="en-US" b="1" smtClean="0">
                <a:solidFill>
                  <a:srgbClr val="00CC99"/>
                </a:solidFill>
                <a:cs typeface="Arial" panose="020B0604020202020204" pitchFamily="34" charset="0"/>
              </a:rPr>
              <a:t>A QUICK REFRESHER ON ENAMEL STRUCTURE AND, YES, ITS RELATION TO METABOLISM !</a:t>
            </a:r>
            <a:endParaRPr lang="en-US" b="1" smtClean="0">
              <a:solidFill>
                <a:srgbClr val="00CC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7"/>
          <p:cNvGrpSpPr>
            <a:grpSpLocks/>
          </p:cNvGrpSpPr>
          <p:nvPr/>
        </p:nvGrpSpPr>
        <p:grpSpPr bwMode="auto">
          <a:xfrm>
            <a:off x="0" y="174625"/>
            <a:ext cx="9144000" cy="6942138"/>
            <a:chOff x="0" y="0"/>
            <a:chExt cx="5760" cy="4373"/>
          </a:xfrm>
        </p:grpSpPr>
        <p:pic>
          <p:nvPicPr>
            <p:cNvPr id="11278" name="Picture 8" descr="Striae 2 reduc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 y="1344"/>
              <a:ext cx="5696" cy="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9" name="Rectangle 9"/>
            <p:cNvSpPr>
              <a:spLocks noChangeArrowheads="1"/>
            </p:cNvSpPr>
            <p:nvPr/>
          </p:nvSpPr>
          <p:spPr bwMode="auto">
            <a:xfrm>
              <a:off x="64" y="0"/>
              <a:ext cx="5696" cy="1344"/>
            </a:xfrm>
            <a:prstGeom prst="rect">
              <a:avLst/>
            </a:prstGeom>
            <a:solidFill>
              <a:schemeClr val="tx1"/>
            </a:solidFill>
            <a:ln w="9525">
              <a:solidFill>
                <a:schemeClr val="tx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sp>
          <p:nvSpPr>
            <p:cNvPr id="11280" name="Rectangle 10"/>
            <p:cNvSpPr>
              <a:spLocks noChangeArrowheads="1"/>
            </p:cNvSpPr>
            <p:nvPr/>
          </p:nvSpPr>
          <p:spPr bwMode="auto">
            <a:xfrm>
              <a:off x="0" y="3029"/>
              <a:ext cx="5760" cy="1344"/>
            </a:xfrm>
            <a:prstGeom prst="rect">
              <a:avLst/>
            </a:prstGeom>
            <a:solidFill>
              <a:schemeClr val="tx1"/>
            </a:solidFill>
            <a:ln w="9525">
              <a:solidFill>
                <a:schemeClr val="tx1"/>
              </a:solidFill>
              <a:miter lim="800000"/>
              <a:headEnd/>
              <a:tailEnd/>
            </a:ln>
          </p:spPr>
          <p:txBody>
            <a:bodyPr wrap="none"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grpSp>
      <p:grpSp>
        <p:nvGrpSpPr>
          <p:cNvPr id="3" name="Group 19"/>
          <p:cNvGrpSpPr>
            <a:grpSpLocks/>
          </p:cNvGrpSpPr>
          <p:nvPr/>
        </p:nvGrpSpPr>
        <p:grpSpPr bwMode="auto">
          <a:xfrm>
            <a:off x="3406775" y="1522413"/>
            <a:ext cx="2478088" cy="858837"/>
            <a:chOff x="2146" y="959"/>
            <a:chExt cx="1561" cy="541"/>
          </a:xfrm>
        </p:grpSpPr>
        <p:grpSp>
          <p:nvGrpSpPr>
            <p:cNvPr id="11269" name="Group 17"/>
            <p:cNvGrpSpPr>
              <a:grpSpLocks/>
            </p:cNvGrpSpPr>
            <p:nvPr/>
          </p:nvGrpSpPr>
          <p:grpSpPr bwMode="auto">
            <a:xfrm>
              <a:off x="2146" y="1199"/>
              <a:ext cx="1561" cy="301"/>
              <a:chOff x="2146" y="1199"/>
              <a:chExt cx="1561" cy="301"/>
            </a:xfrm>
          </p:grpSpPr>
          <p:sp>
            <p:nvSpPr>
              <p:cNvPr id="11271" name="Line 3"/>
              <p:cNvSpPr>
                <a:spLocks noChangeShapeType="1"/>
              </p:cNvSpPr>
              <p:nvPr/>
            </p:nvSpPr>
            <p:spPr bwMode="auto">
              <a:xfrm flipV="1">
                <a:off x="2146" y="1234"/>
                <a:ext cx="403" cy="266"/>
              </a:xfrm>
              <a:prstGeom prst="line">
                <a:avLst/>
              </a:prstGeom>
              <a:noFill/>
              <a:ln w="38100">
                <a:solidFill>
                  <a:srgbClr val="CC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1272" name="Line 4"/>
              <p:cNvSpPr>
                <a:spLocks noChangeShapeType="1"/>
              </p:cNvSpPr>
              <p:nvPr/>
            </p:nvSpPr>
            <p:spPr bwMode="auto">
              <a:xfrm flipV="1">
                <a:off x="2317" y="1230"/>
                <a:ext cx="403" cy="266"/>
              </a:xfrm>
              <a:prstGeom prst="line">
                <a:avLst/>
              </a:prstGeom>
              <a:noFill/>
              <a:ln w="38100">
                <a:solidFill>
                  <a:srgbClr val="CC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1273" name="Line 8"/>
              <p:cNvSpPr>
                <a:spLocks noChangeShapeType="1"/>
              </p:cNvSpPr>
              <p:nvPr/>
            </p:nvSpPr>
            <p:spPr bwMode="auto">
              <a:xfrm flipV="1">
                <a:off x="2545" y="1216"/>
                <a:ext cx="403" cy="266"/>
              </a:xfrm>
              <a:prstGeom prst="line">
                <a:avLst/>
              </a:prstGeom>
              <a:noFill/>
              <a:ln w="38100">
                <a:solidFill>
                  <a:srgbClr val="CC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1274" name="Line 9"/>
              <p:cNvSpPr>
                <a:spLocks noChangeShapeType="1"/>
              </p:cNvSpPr>
              <p:nvPr/>
            </p:nvSpPr>
            <p:spPr bwMode="auto">
              <a:xfrm flipV="1">
                <a:off x="3304" y="1222"/>
                <a:ext cx="403" cy="266"/>
              </a:xfrm>
              <a:prstGeom prst="line">
                <a:avLst/>
              </a:prstGeom>
              <a:noFill/>
              <a:ln w="38100">
                <a:solidFill>
                  <a:srgbClr val="CC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1275" name="Line 10"/>
              <p:cNvSpPr>
                <a:spLocks noChangeShapeType="1"/>
              </p:cNvSpPr>
              <p:nvPr/>
            </p:nvSpPr>
            <p:spPr bwMode="auto">
              <a:xfrm flipV="1">
                <a:off x="2768" y="1199"/>
                <a:ext cx="403" cy="266"/>
              </a:xfrm>
              <a:prstGeom prst="line">
                <a:avLst/>
              </a:prstGeom>
              <a:noFill/>
              <a:ln w="38100">
                <a:solidFill>
                  <a:srgbClr val="CC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1276" name="Line 13"/>
              <p:cNvSpPr>
                <a:spLocks noChangeShapeType="1"/>
              </p:cNvSpPr>
              <p:nvPr/>
            </p:nvSpPr>
            <p:spPr bwMode="auto">
              <a:xfrm flipV="1">
                <a:off x="2954" y="1211"/>
                <a:ext cx="403" cy="266"/>
              </a:xfrm>
              <a:prstGeom prst="line">
                <a:avLst/>
              </a:prstGeom>
              <a:noFill/>
              <a:ln w="38100">
                <a:solidFill>
                  <a:srgbClr val="CC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1277" name="Line 14"/>
              <p:cNvSpPr>
                <a:spLocks noChangeShapeType="1"/>
              </p:cNvSpPr>
              <p:nvPr/>
            </p:nvSpPr>
            <p:spPr bwMode="auto">
              <a:xfrm flipV="1">
                <a:off x="3159" y="1210"/>
                <a:ext cx="403" cy="266"/>
              </a:xfrm>
              <a:prstGeom prst="line">
                <a:avLst/>
              </a:prstGeom>
              <a:noFill/>
              <a:ln w="38100">
                <a:solidFill>
                  <a:srgbClr val="CC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11270" name="Text Box 18"/>
            <p:cNvSpPr txBox="1">
              <a:spLocks noChangeArrowheads="1"/>
            </p:cNvSpPr>
            <p:nvPr/>
          </p:nvSpPr>
          <p:spPr bwMode="auto">
            <a:xfrm>
              <a:off x="2598" y="959"/>
              <a:ext cx="90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solidFill>
                    <a:schemeClr val="bg1"/>
                  </a:solidFill>
                </a:rPr>
                <a:t>Striae of Retzius</a:t>
              </a:r>
            </a:p>
          </p:txBody>
        </p:sp>
      </p:grpSp>
      <p:sp>
        <p:nvSpPr>
          <p:cNvPr id="11268" name="Rectangle 20"/>
          <p:cNvSpPr>
            <a:spLocks noGrp="1" noChangeArrowheads="1"/>
          </p:cNvSpPr>
          <p:nvPr>
            <p:ph type="title"/>
          </p:nvPr>
        </p:nvSpPr>
        <p:spPr/>
        <p:txBody>
          <a:bodyPr/>
          <a:lstStyle/>
          <a:p>
            <a:pPr eaLnBrk="1" hangingPunct="1"/>
            <a:r>
              <a:rPr lang="en-US" b="1" smtClean="0">
                <a:solidFill>
                  <a:srgbClr val="00CC99"/>
                </a:solidFill>
              </a:rPr>
              <a:t>ENAMEL STRIAE OF RETZIUS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325" y="996950"/>
            <a:ext cx="6403975" cy="49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9"/>
          <p:cNvSpPr txBox="1">
            <a:spLocks noChangeArrowheads="1"/>
          </p:cNvSpPr>
          <p:nvPr/>
        </p:nvSpPr>
        <p:spPr bwMode="auto">
          <a:xfrm>
            <a:off x="3197225" y="5954713"/>
            <a:ext cx="3057525" cy="368300"/>
          </a:xfrm>
          <a:prstGeom prst="rect">
            <a:avLst/>
          </a:prstGeom>
          <a:solidFill>
            <a:schemeClr val="tx1"/>
          </a:solidFill>
          <a:ln w="9525">
            <a:noFill/>
            <a:miter lim="800000"/>
            <a:headEnd/>
            <a:tailEnd/>
          </a:ln>
        </p:spPr>
        <p:txBody>
          <a:bodyPr>
            <a:spAutoFit/>
          </a:bodyPr>
          <a:lstStyle/>
          <a:p>
            <a:pPr>
              <a:defRPr/>
            </a:pPr>
            <a:r>
              <a:rPr lang="en-US" sz="1800" dirty="0">
                <a:solidFill>
                  <a:schemeClr val="bg1"/>
                </a:solidFill>
                <a:latin typeface="+mn-lt"/>
              </a:rPr>
              <a:t>Basal Metabolic Rate (log)</a:t>
            </a:r>
          </a:p>
        </p:txBody>
      </p:sp>
      <p:sp>
        <p:nvSpPr>
          <p:cNvPr id="48133" name="Rectangle 7"/>
          <p:cNvSpPr>
            <a:spLocks noChangeArrowheads="1"/>
          </p:cNvSpPr>
          <p:nvPr/>
        </p:nvSpPr>
        <p:spPr bwMode="auto">
          <a:xfrm>
            <a:off x="5995988" y="5029200"/>
            <a:ext cx="1492250" cy="276225"/>
          </a:xfrm>
          <a:prstGeom prst="rect">
            <a:avLst/>
          </a:prstGeom>
          <a:noFill/>
          <a:ln w="9525">
            <a:noFill/>
            <a:miter lim="800000"/>
            <a:headEnd/>
            <a:tailEnd/>
          </a:ln>
        </p:spPr>
        <p:txBody>
          <a:bodyPr wrap="none">
            <a:spAutoFit/>
          </a:bodyPr>
          <a:lstStyle/>
          <a:p>
            <a:pPr>
              <a:defRPr/>
            </a:pPr>
            <a:r>
              <a:rPr lang="en-US">
                <a:solidFill>
                  <a:schemeClr val="bg1">
                    <a:lumMod val="50000"/>
                  </a:schemeClr>
                </a:solidFill>
              </a:rPr>
              <a:t>r = 0.90, p &lt; 0.001</a:t>
            </a:r>
          </a:p>
        </p:txBody>
      </p:sp>
      <p:sp>
        <p:nvSpPr>
          <p:cNvPr id="8" name="TextBox 7"/>
          <p:cNvSpPr txBox="1"/>
          <p:nvPr/>
        </p:nvSpPr>
        <p:spPr bwMode="auto">
          <a:xfrm>
            <a:off x="1957388" y="4953000"/>
            <a:ext cx="1295400" cy="400050"/>
          </a:xfrm>
          <a:prstGeom prst="rect">
            <a:avLst/>
          </a:prstGeom>
          <a:noFill/>
        </p:spPr>
        <p:txBody>
          <a:bodyPr>
            <a:spAutoFit/>
          </a:bodyPr>
          <a:lstStyle/>
          <a:p>
            <a:pPr>
              <a:defRPr/>
            </a:pPr>
            <a:r>
              <a:rPr lang="en-US" sz="1000" i="1" dirty="0">
                <a:solidFill>
                  <a:schemeClr val="tx1">
                    <a:lumMod val="50000"/>
                    <a:lumOff val="50000"/>
                  </a:schemeClr>
                </a:solidFill>
              </a:rPr>
              <a:t>Callithrix pygmaea, Callithrix jacchus ,</a:t>
            </a:r>
          </a:p>
        </p:txBody>
      </p:sp>
      <p:sp>
        <p:nvSpPr>
          <p:cNvPr id="11" name="TextBox 10"/>
          <p:cNvSpPr txBox="1"/>
          <p:nvPr/>
        </p:nvSpPr>
        <p:spPr bwMode="auto">
          <a:xfrm>
            <a:off x="3405188" y="5105400"/>
            <a:ext cx="1195387" cy="246063"/>
          </a:xfrm>
          <a:prstGeom prst="rect">
            <a:avLst/>
          </a:prstGeom>
          <a:noFill/>
        </p:spPr>
        <p:txBody>
          <a:bodyPr wrap="none">
            <a:spAutoFit/>
          </a:bodyPr>
          <a:lstStyle/>
          <a:p>
            <a:pPr>
              <a:defRPr/>
            </a:pPr>
            <a:r>
              <a:rPr lang="en-US" sz="1000" i="1" dirty="0">
                <a:solidFill>
                  <a:schemeClr val="tx1">
                    <a:lumMod val="50000"/>
                    <a:lumOff val="50000"/>
                  </a:schemeClr>
                </a:solidFill>
              </a:rPr>
              <a:t>Sagunius oedipus</a:t>
            </a:r>
          </a:p>
        </p:txBody>
      </p:sp>
      <p:sp>
        <p:nvSpPr>
          <p:cNvPr id="12" name="TextBox 11"/>
          <p:cNvSpPr txBox="1"/>
          <p:nvPr/>
        </p:nvSpPr>
        <p:spPr bwMode="auto">
          <a:xfrm>
            <a:off x="1957388" y="4038600"/>
            <a:ext cx="2667000" cy="400050"/>
          </a:xfrm>
          <a:prstGeom prst="rect">
            <a:avLst/>
          </a:prstGeom>
          <a:noFill/>
        </p:spPr>
        <p:txBody>
          <a:bodyPr>
            <a:spAutoFit/>
          </a:bodyPr>
          <a:lstStyle/>
          <a:p>
            <a:pPr>
              <a:defRPr/>
            </a:pPr>
            <a:r>
              <a:rPr lang="en-US" sz="1000" i="1" dirty="0">
                <a:solidFill>
                  <a:schemeClr val="tx1">
                    <a:lumMod val="50000"/>
                    <a:lumOff val="50000"/>
                  </a:schemeClr>
                </a:solidFill>
              </a:rPr>
              <a:t>Callimico goeldii, Leontopithecus rosalia, Aotus sp., Saimiri sciureus</a:t>
            </a:r>
          </a:p>
        </p:txBody>
      </p:sp>
      <p:sp>
        <p:nvSpPr>
          <p:cNvPr id="13" name="TextBox 12"/>
          <p:cNvSpPr txBox="1"/>
          <p:nvPr/>
        </p:nvSpPr>
        <p:spPr bwMode="auto">
          <a:xfrm>
            <a:off x="4929188" y="3810000"/>
            <a:ext cx="1352550" cy="400050"/>
          </a:xfrm>
          <a:prstGeom prst="rect">
            <a:avLst/>
          </a:prstGeom>
          <a:noFill/>
        </p:spPr>
        <p:txBody>
          <a:bodyPr wrap="none">
            <a:spAutoFit/>
          </a:bodyPr>
          <a:lstStyle/>
          <a:p>
            <a:pPr>
              <a:defRPr/>
            </a:pPr>
            <a:r>
              <a:rPr lang="en-US" sz="1000" i="1" dirty="0">
                <a:solidFill>
                  <a:schemeClr val="tx1">
                    <a:lumMod val="50000"/>
                    <a:lumOff val="50000"/>
                  </a:schemeClr>
                </a:solidFill>
              </a:rPr>
              <a:t>Erythrocebus patas, </a:t>
            </a:r>
          </a:p>
          <a:p>
            <a:pPr>
              <a:defRPr/>
            </a:pPr>
            <a:r>
              <a:rPr lang="en-US" sz="1000" i="1" dirty="0">
                <a:solidFill>
                  <a:schemeClr val="tx1">
                    <a:lumMod val="50000"/>
                    <a:lumOff val="50000"/>
                  </a:schemeClr>
                </a:solidFill>
              </a:rPr>
              <a:t>Hylobates lar</a:t>
            </a:r>
          </a:p>
        </p:txBody>
      </p:sp>
      <p:sp>
        <p:nvSpPr>
          <p:cNvPr id="14" name="TextBox 13"/>
          <p:cNvSpPr txBox="1"/>
          <p:nvPr/>
        </p:nvSpPr>
        <p:spPr bwMode="auto">
          <a:xfrm>
            <a:off x="4471988" y="3048000"/>
            <a:ext cx="1090612" cy="246063"/>
          </a:xfrm>
          <a:prstGeom prst="rect">
            <a:avLst/>
          </a:prstGeom>
          <a:noFill/>
        </p:spPr>
        <p:txBody>
          <a:bodyPr wrap="none">
            <a:spAutoFit/>
          </a:bodyPr>
          <a:lstStyle/>
          <a:p>
            <a:pPr>
              <a:defRPr/>
            </a:pPr>
            <a:r>
              <a:rPr lang="en-US" sz="1000" i="1" dirty="0">
                <a:solidFill>
                  <a:schemeClr val="tx1">
                    <a:lumMod val="50000"/>
                    <a:lumOff val="50000"/>
                  </a:schemeClr>
                </a:solidFill>
              </a:rPr>
              <a:t>Alouatta palliata</a:t>
            </a:r>
          </a:p>
        </p:txBody>
      </p:sp>
      <p:sp>
        <p:nvSpPr>
          <p:cNvPr id="16" name="TextBox 15"/>
          <p:cNvSpPr txBox="1"/>
          <p:nvPr/>
        </p:nvSpPr>
        <p:spPr bwMode="auto">
          <a:xfrm>
            <a:off x="6221413" y="3048000"/>
            <a:ext cx="1069975" cy="246063"/>
          </a:xfrm>
          <a:prstGeom prst="rect">
            <a:avLst/>
          </a:prstGeom>
          <a:noFill/>
        </p:spPr>
        <p:txBody>
          <a:bodyPr wrap="none">
            <a:spAutoFit/>
          </a:bodyPr>
          <a:lstStyle/>
          <a:p>
            <a:pPr>
              <a:defRPr/>
            </a:pPr>
            <a:r>
              <a:rPr lang="en-US" sz="1000" i="1" dirty="0">
                <a:solidFill>
                  <a:schemeClr val="tx1">
                    <a:lumMod val="50000"/>
                    <a:lumOff val="50000"/>
                  </a:schemeClr>
                </a:solidFill>
              </a:rPr>
              <a:t>Pan troglodytes</a:t>
            </a:r>
          </a:p>
        </p:txBody>
      </p:sp>
      <p:sp>
        <p:nvSpPr>
          <p:cNvPr id="17" name="TextBox 16"/>
          <p:cNvSpPr txBox="1"/>
          <p:nvPr/>
        </p:nvSpPr>
        <p:spPr bwMode="auto">
          <a:xfrm>
            <a:off x="5462588" y="2362200"/>
            <a:ext cx="920750" cy="246063"/>
          </a:xfrm>
          <a:prstGeom prst="rect">
            <a:avLst/>
          </a:prstGeom>
          <a:noFill/>
        </p:spPr>
        <p:txBody>
          <a:bodyPr wrap="none">
            <a:spAutoFit/>
          </a:bodyPr>
          <a:lstStyle/>
          <a:p>
            <a:pPr>
              <a:defRPr/>
            </a:pPr>
            <a:r>
              <a:rPr lang="en-US" sz="1000" i="1" dirty="0">
                <a:solidFill>
                  <a:schemeClr val="tx1">
                    <a:lumMod val="50000"/>
                    <a:lumOff val="50000"/>
                  </a:schemeClr>
                </a:solidFill>
              </a:rPr>
              <a:t>Papio anubis</a:t>
            </a:r>
          </a:p>
        </p:txBody>
      </p:sp>
      <p:sp>
        <p:nvSpPr>
          <p:cNvPr id="18" name="TextBox 17"/>
          <p:cNvSpPr txBox="1"/>
          <p:nvPr/>
        </p:nvSpPr>
        <p:spPr bwMode="auto">
          <a:xfrm>
            <a:off x="6376988" y="1828800"/>
            <a:ext cx="1474787" cy="246063"/>
          </a:xfrm>
          <a:prstGeom prst="rect">
            <a:avLst/>
          </a:prstGeom>
          <a:noFill/>
        </p:spPr>
        <p:txBody>
          <a:bodyPr wrap="none">
            <a:spAutoFit/>
          </a:bodyPr>
          <a:lstStyle/>
          <a:p>
            <a:pPr>
              <a:defRPr/>
            </a:pPr>
            <a:r>
              <a:rPr lang="en-US" sz="1000" i="1" dirty="0">
                <a:solidFill>
                  <a:schemeClr val="tx1">
                    <a:lumMod val="50000"/>
                    <a:lumOff val="50000"/>
                  </a:schemeClr>
                </a:solidFill>
              </a:rPr>
              <a:t>Homo sapiens sapeins</a:t>
            </a:r>
          </a:p>
        </p:txBody>
      </p:sp>
      <p:sp>
        <p:nvSpPr>
          <p:cNvPr id="19" name="TextBox 18"/>
          <p:cNvSpPr txBox="1"/>
          <p:nvPr/>
        </p:nvSpPr>
        <p:spPr bwMode="auto">
          <a:xfrm>
            <a:off x="5386388" y="1219200"/>
            <a:ext cx="1174750" cy="246063"/>
          </a:xfrm>
          <a:prstGeom prst="rect">
            <a:avLst/>
          </a:prstGeom>
          <a:noFill/>
        </p:spPr>
        <p:txBody>
          <a:bodyPr wrap="none">
            <a:spAutoFit/>
          </a:bodyPr>
          <a:lstStyle/>
          <a:p>
            <a:pPr>
              <a:defRPr/>
            </a:pPr>
            <a:r>
              <a:rPr lang="en-US" sz="1000" i="1" dirty="0">
                <a:solidFill>
                  <a:schemeClr val="tx1">
                    <a:lumMod val="50000"/>
                    <a:lumOff val="50000"/>
                  </a:schemeClr>
                </a:solidFill>
              </a:rPr>
              <a:t>Pongo pygmaeus</a:t>
            </a:r>
          </a:p>
        </p:txBody>
      </p:sp>
      <p:sp>
        <p:nvSpPr>
          <p:cNvPr id="12302" name="TextBox 6"/>
          <p:cNvSpPr txBox="1">
            <a:spLocks noChangeArrowheads="1"/>
          </p:cNvSpPr>
          <p:nvPr/>
        </p:nvSpPr>
        <p:spPr bwMode="auto">
          <a:xfrm>
            <a:off x="0" y="1285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sz="2000">
                <a:solidFill>
                  <a:srgbClr val="00CC99"/>
                </a:solidFill>
                <a:latin typeface="Times New Roman" panose="02020603050405020304" pitchFamily="18" charset="0"/>
                <a:cs typeface="Times New Roman" panose="02020603050405020304" pitchFamily="18" charset="0"/>
              </a:rPr>
              <a:t>RELATIONSHIP BETWEEN STRIAE OF RETZIUS REPEAT INTERVAL AND BMR (ml O2/h) AMONG PRIMATES</a:t>
            </a:r>
          </a:p>
        </p:txBody>
      </p:sp>
      <p:grpSp>
        <p:nvGrpSpPr>
          <p:cNvPr id="12303" name="Group 45"/>
          <p:cNvGrpSpPr>
            <a:grpSpLocks/>
          </p:cNvGrpSpPr>
          <p:nvPr/>
        </p:nvGrpSpPr>
        <p:grpSpPr bwMode="auto">
          <a:xfrm>
            <a:off x="415925" y="1073150"/>
            <a:ext cx="1047750" cy="4171950"/>
            <a:chOff x="415925" y="1073887"/>
            <a:chExt cx="1048267" cy="4171212"/>
          </a:xfrm>
        </p:grpSpPr>
        <p:pic>
          <p:nvPicPr>
            <p:cNvPr id="12304" name="Picture 8" descr="Striae 2 reduc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925" y="1909828"/>
              <a:ext cx="874713" cy="29559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8" name="TextBox 10"/>
            <p:cNvSpPr txBox="1">
              <a:spLocks noChangeArrowheads="1"/>
            </p:cNvSpPr>
            <p:nvPr/>
          </p:nvSpPr>
          <p:spPr bwMode="auto">
            <a:xfrm rot="16200000">
              <a:off x="-806448" y="2974458"/>
              <a:ext cx="4171212" cy="370070"/>
            </a:xfrm>
            <a:prstGeom prst="rect">
              <a:avLst/>
            </a:prstGeom>
            <a:solidFill>
              <a:schemeClr val="tx1"/>
            </a:solidFill>
            <a:ln w="9525">
              <a:noFill/>
              <a:miter lim="800000"/>
              <a:headEnd/>
              <a:tailEnd/>
            </a:ln>
          </p:spPr>
          <p:txBody>
            <a:bodyPr>
              <a:spAutoFit/>
            </a:bodyPr>
            <a:lstStyle/>
            <a:p>
              <a:pPr>
                <a:defRPr/>
              </a:pPr>
              <a:r>
                <a:rPr lang="en-US" sz="1800" dirty="0">
                  <a:solidFill>
                    <a:schemeClr val="bg1"/>
                  </a:solidFill>
                  <a:latin typeface="+mn-lt"/>
                </a:rPr>
                <a:t>Striae of Retzius Repeat Interval</a:t>
              </a:r>
            </a:p>
          </p:txBody>
        </p:sp>
        <p:sp>
          <p:nvSpPr>
            <p:cNvPr id="12306" name="Rectangle 48"/>
            <p:cNvSpPr>
              <a:spLocks noChangeArrowheads="1"/>
            </p:cNvSpPr>
            <p:nvPr/>
          </p:nvSpPr>
          <p:spPr bwMode="auto">
            <a:xfrm>
              <a:off x="956931" y="1711842"/>
              <a:ext cx="191386" cy="3264195"/>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4"/>
          <p:cNvGrpSpPr>
            <a:grpSpLocks/>
          </p:cNvGrpSpPr>
          <p:nvPr/>
        </p:nvGrpSpPr>
        <p:grpSpPr bwMode="auto">
          <a:xfrm>
            <a:off x="1404938" y="812800"/>
            <a:ext cx="6324600" cy="5059363"/>
            <a:chOff x="3616744" y="494636"/>
            <a:chExt cx="6696837" cy="5356603"/>
          </a:xfrm>
        </p:grpSpPr>
        <p:pic>
          <p:nvPicPr>
            <p:cNvPr id="133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6744" y="717130"/>
              <a:ext cx="6696837" cy="513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bwMode="auto">
            <a:xfrm>
              <a:off x="4805163" y="494636"/>
              <a:ext cx="4555328" cy="2638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5"/>
            <p:cNvSpPr>
              <a:spLocks noChangeArrowheads="1"/>
            </p:cNvSpPr>
            <p:nvPr/>
          </p:nvSpPr>
          <p:spPr bwMode="auto">
            <a:xfrm>
              <a:off x="8456150" y="4962113"/>
              <a:ext cx="1544778" cy="292453"/>
            </a:xfrm>
            <a:prstGeom prst="rect">
              <a:avLst/>
            </a:prstGeom>
            <a:noFill/>
            <a:ln w="9525">
              <a:noFill/>
              <a:miter lim="800000"/>
              <a:headEnd/>
              <a:tailEnd/>
            </a:ln>
          </p:spPr>
          <p:txBody>
            <a:bodyPr wrap="none">
              <a:spAutoFit/>
            </a:bodyPr>
            <a:lstStyle/>
            <a:p>
              <a:pPr>
                <a:defRPr/>
              </a:pPr>
              <a:r>
                <a:rPr lang="en-US" dirty="0">
                  <a:solidFill>
                    <a:schemeClr val="bg1">
                      <a:lumMod val="50000"/>
                    </a:schemeClr>
                  </a:solidFill>
                  <a:cs typeface="Arial" charset="0"/>
                </a:rPr>
                <a:t>r = 0.99, p &lt; 0.001</a:t>
              </a:r>
            </a:p>
          </p:txBody>
        </p:sp>
        <p:sp>
          <p:nvSpPr>
            <p:cNvPr id="31" name="TextBox 11"/>
            <p:cNvSpPr txBox="1">
              <a:spLocks noChangeArrowheads="1"/>
            </p:cNvSpPr>
            <p:nvPr/>
          </p:nvSpPr>
          <p:spPr bwMode="auto">
            <a:xfrm>
              <a:off x="6931544" y="2219102"/>
              <a:ext cx="909384" cy="275646"/>
            </a:xfrm>
            <a:prstGeom prst="rect">
              <a:avLst/>
            </a:prstGeom>
            <a:noFill/>
            <a:ln w="9525">
              <a:noFill/>
              <a:miter lim="800000"/>
              <a:headEnd/>
              <a:tailEnd/>
            </a:ln>
          </p:spPr>
          <p:txBody>
            <a:bodyPr wrap="none">
              <a:spAutoFit/>
            </a:bodyPr>
            <a:lstStyle/>
            <a:p>
              <a:pPr>
                <a:defRPr/>
              </a:pPr>
              <a:r>
                <a:rPr lang="en-US" dirty="0">
                  <a:solidFill>
                    <a:schemeClr val="tx1">
                      <a:lumMod val="50000"/>
                      <a:lumOff val="50000"/>
                    </a:schemeClr>
                  </a:solidFill>
                </a:rPr>
                <a:t>Orangutan</a:t>
              </a:r>
            </a:p>
          </p:txBody>
        </p:sp>
        <p:sp>
          <p:nvSpPr>
            <p:cNvPr id="32" name="TextBox 31"/>
            <p:cNvSpPr txBox="1">
              <a:spLocks noChangeArrowheads="1"/>
            </p:cNvSpPr>
            <p:nvPr/>
          </p:nvSpPr>
          <p:spPr bwMode="auto">
            <a:xfrm>
              <a:off x="3959654" y="5037748"/>
              <a:ext cx="425276" cy="277326"/>
            </a:xfrm>
            <a:prstGeom prst="rect">
              <a:avLst/>
            </a:prstGeom>
            <a:noFill/>
            <a:ln w="9525">
              <a:noFill/>
              <a:miter lim="800000"/>
              <a:headEnd/>
              <a:tailEnd/>
            </a:ln>
          </p:spPr>
          <p:txBody>
            <a:bodyPr wrap="none">
              <a:spAutoFit/>
            </a:bodyPr>
            <a:lstStyle/>
            <a:p>
              <a:pPr>
                <a:defRPr/>
              </a:pPr>
              <a:r>
                <a:rPr lang="en-US" dirty="0">
                  <a:solidFill>
                    <a:schemeClr val="tx1">
                      <a:lumMod val="50000"/>
                      <a:lumOff val="50000"/>
                    </a:schemeClr>
                  </a:solidFill>
                </a:rPr>
                <a:t>Rat</a:t>
              </a:r>
            </a:p>
          </p:txBody>
        </p:sp>
        <p:sp>
          <p:nvSpPr>
            <p:cNvPr id="33" name="TextBox 11"/>
            <p:cNvSpPr txBox="1">
              <a:spLocks noChangeArrowheads="1"/>
            </p:cNvSpPr>
            <p:nvPr/>
          </p:nvSpPr>
          <p:spPr bwMode="auto">
            <a:xfrm>
              <a:off x="8913363" y="923232"/>
              <a:ext cx="788358" cy="275646"/>
            </a:xfrm>
            <a:prstGeom prst="rect">
              <a:avLst/>
            </a:prstGeom>
            <a:noFill/>
            <a:ln w="9525">
              <a:noFill/>
              <a:miter lim="800000"/>
              <a:headEnd/>
              <a:tailEnd/>
            </a:ln>
          </p:spPr>
          <p:txBody>
            <a:bodyPr wrap="none">
              <a:spAutoFit/>
            </a:bodyPr>
            <a:lstStyle/>
            <a:p>
              <a:pPr>
                <a:defRPr/>
              </a:pPr>
              <a:r>
                <a:rPr lang="en-US" dirty="0">
                  <a:solidFill>
                    <a:schemeClr val="tx1">
                      <a:lumMod val="50000"/>
                      <a:lumOff val="50000"/>
                    </a:schemeClr>
                  </a:solidFill>
                </a:rPr>
                <a:t>Elephant</a:t>
              </a:r>
            </a:p>
          </p:txBody>
        </p:sp>
        <p:sp>
          <p:nvSpPr>
            <p:cNvPr id="35" name="TextBox 11"/>
            <p:cNvSpPr txBox="1">
              <a:spLocks noChangeArrowheads="1"/>
            </p:cNvSpPr>
            <p:nvPr/>
          </p:nvSpPr>
          <p:spPr bwMode="auto">
            <a:xfrm>
              <a:off x="5027046" y="3590608"/>
              <a:ext cx="1242210" cy="275646"/>
            </a:xfrm>
            <a:prstGeom prst="rect">
              <a:avLst/>
            </a:prstGeom>
            <a:noFill/>
            <a:ln w="9525">
              <a:noFill/>
              <a:miter lim="800000"/>
              <a:headEnd/>
              <a:tailEnd/>
            </a:ln>
          </p:spPr>
          <p:txBody>
            <a:bodyPr wrap="none">
              <a:spAutoFit/>
            </a:bodyPr>
            <a:lstStyle/>
            <a:p>
              <a:pPr>
                <a:defRPr/>
              </a:pPr>
              <a:r>
                <a:rPr lang="en-US" dirty="0">
                  <a:solidFill>
                    <a:schemeClr val="tx1">
                      <a:lumMod val="50000"/>
                      <a:lumOff val="50000"/>
                    </a:schemeClr>
                  </a:solidFill>
                </a:rPr>
                <a:t>Howler monkey</a:t>
              </a:r>
            </a:p>
          </p:txBody>
        </p:sp>
        <p:sp>
          <p:nvSpPr>
            <p:cNvPr id="37" name="TextBox 11"/>
            <p:cNvSpPr txBox="1">
              <a:spLocks noChangeArrowheads="1"/>
            </p:cNvSpPr>
            <p:nvPr/>
          </p:nvSpPr>
          <p:spPr bwMode="auto">
            <a:xfrm>
              <a:off x="5941474" y="3209074"/>
              <a:ext cx="712716" cy="275646"/>
            </a:xfrm>
            <a:prstGeom prst="rect">
              <a:avLst/>
            </a:prstGeom>
            <a:noFill/>
            <a:ln w="9525">
              <a:noFill/>
              <a:miter lim="800000"/>
              <a:headEnd/>
              <a:tailEnd/>
            </a:ln>
          </p:spPr>
          <p:txBody>
            <a:bodyPr wrap="none">
              <a:spAutoFit/>
            </a:bodyPr>
            <a:lstStyle/>
            <a:p>
              <a:pPr>
                <a:defRPr/>
              </a:pPr>
              <a:r>
                <a:rPr lang="en-US" dirty="0">
                  <a:solidFill>
                    <a:schemeClr val="tx1">
                      <a:lumMod val="50000"/>
                      <a:lumOff val="50000"/>
                    </a:schemeClr>
                  </a:solidFill>
                </a:rPr>
                <a:t>Baboon</a:t>
              </a:r>
            </a:p>
          </p:txBody>
        </p:sp>
        <p:sp>
          <p:nvSpPr>
            <p:cNvPr id="39" name="TextBox 11"/>
            <p:cNvSpPr txBox="1">
              <a:spLocks noChangeArrowheads="1"/>
            </p:cNvSpPr>
            <p:nvPr/>
          </p:nvSpPr>
          <p:spPr bwMode="auto">
            <a:xfrm>
              <a:off x="7770329" y="2904855"/>
              <a:ext cx="677417" cy="275646"/>
            </a:xfrm>
            <a:prstGeom prst="rect">
              <a:avLst/>
            </a:prstGeom>
            <a:noFill/>
            <a:ln w="9525">
              <a:noFill/>
              <a:miter lim="800000"/>
              <a:headEnd/>
              <a:tailEnd/>
            </a:ln>
          </p:spPr>
          <p:txBody>
            <a:bodyPr wrap="none">
              <a:spAutoFit/>
            </a:bodyPr>
            <a:lstStyle/>
            <a:p>
              <a:pPr>
                <a:defRPr/>
              </a:pPr>
              <a:r>
                <a:rPr lang="en-US" dirty="0">
                  <a:solidFill>
                    <a:schemeClr val="tx1">
                      <a:lumMod val="50000"/>
                      <a:lumOff val="50000"/>
                    </a:schemeClr>
                  </a:solidFill>
                </a:rPr>
                <a:t>Human</a:t>
              </a:r>
            </a:p>
          </p:txBody>
        </p:sp>
        <p:sp>
          <p:nvSpPr>
            <p:cNvPr id="40" name="TextBox 11"/>
            <p:cNvSpPr txBox="1">
              <a:spLocks noChangeArrowheads="1"/>
            </p:cNvSpPr>
            <p:nvPr/>
          </p:nvSpPr>
          <p:spPr bwMode="auto">
            <a:xfrm>
              <a:off x="5865832" y="4227619"/>
              <a:ext cx="1156482" cy="277326"/>
            </a:xfrm>
            <a:prstGeom prst="rect">
              <a:avLst/>
            </a:prstGeom>
            <a:noFill/>
            <a:ln w="9525">
              <a:noFill/>
              <a:miter lim="800000"/>
              <a:headEnd/>
              <a:tailEnd/>
            </a:ln>
          </p:spPr>
          <p:txBody>
            <a:bodyPr wrap="none">
              <a:spAutoFit/>
            </a:bodyPr>
            <a:lstStyle/>
            <a:p>
              <a:pPr>
                <a:defRPr/>
              </a:pPr>
              <a:r>
                <a:rPr lang="en-US" dirty="0">
                  <a:solidFill>
                    <a:schemeClr val="tx1">
                      <a:lumMod val="50000"/>
                      <a:lumOff val="50000"/>
                    </a:schemeClr>
                  </a:solidFill>
                </a:rPr>
                <a:t>Patas monkey</a:t>
              </a:r>
            </a:p>
          </p:txBody>
        </p:sp>
        <p:sp>
          <p:nvSpPr>
            <p:cNvPr id="41" name="TextBox 11"/>
            <p:cNvSpPr txBox="1">
              <a:spLocks noChangeArrowheads="1"/>
            </p:cNvSpPr>
            <p:nvPr/>
          </p:nvSpPr>
          <p:spPr bwMode="auto">
            <a:xfrm>
              <a:off x="5712867" y="4580580"/>
              <a:ext cx="1822131" cy="277326"/>
            </a:xfrm>
            <a:prstGeom prst="rect">
              <a:avLst/>
            </a:prstGeom>
            <a:noFill/>
            <a:ln w="9525">
              <a:noFill/>
              <a:miter lim="800000"/>
              <a:headEnd/>
              <a:tailEnd/>
            </a:ln>
          </p:spPr>
          <p:txBody>
            <a:bodyPr wrap="none">
              <a:spAutoFit/>
            </a:bodyPr>
            <a:lstStyle/>
            <a:p>
              <a:pPr>
                <a:defRPr/>
              </a:pPr>
              <a:r>
                <a:rPr lang="en-US" dirty="0">
                  <a:solidFill>
                    <a:schemeClr val="tx1">
                      <a:lumMod val="50000"/>
                      <a:lumOff val="50000"/>
                    </a:schemeClr>
                  </a:solidFill>
                </a:rPr>
                <a:t>Owl &amp; Squirrel monkeys</a:t>
              </a:r>
            </a:p>
          </p:txBody>
        </p:sp>
        <p:sp>
          <p:nvSpPr>
            <p:cNvPr id="42" name="TextBox 11"/>
            <p:cNvSpPr txBox="1">
              <a:spLocks noChangeArrowheads="1"/>
            </p:cNvSpPr>
            <p:nvPr/>
          </p:nvSpPr>
          <p:spPr bwMode="auto">
            <a:xfrm>
              <a:off x="4815249" y="5219271"/>
              <a:ext cx="2269260" cy="275646"/>
            </a:xfrm>
            <a:prstGeom prst="rect">
              <a:avLst/>
            </a:prstGeom>
            <a:noFill/>
            <a:ln w="9525">
              <a:noFill/>
              <a:miter lim="800000"/>
              <a:headEnd/>
              <a:tailEnd/>
            </a:ln>
          </p:spPr>
          <p:txBody>
            <a:bodyPr wrap="none">
              <a:spAutoFit/>
            </a:bodyPr>
            <a:lstStyle/>
            <a:p>
              <a:pPr>
                <a:defRPr/>
              </a:pPr>
              <a:r>
                <a:rPr lang="en-US" dirty="0">
                  <a:solidFill>
                    <a:schemeClr val="tx1">
                      <a:lumMod val="50000"/>
                      <a:lumOff val="50000"/>
                    </a:schemeClr>
                  </a:solidFill>
                </a:rPr>
                <a:t>Common &amp; Pygmy Marmosets</a:t>
              </a:r>
            </a:p>
          </p:txBody>
        </p:sp>
      </p:grpSp>
      <p:sp>
        <p:nvSpPr>
          <p:cNvPr id="43" name="TextBox 9"/>
          <p:cNvSpPr txBox="1">
            <a:spLocks noChangeArrowheads="1"/>
          </p:cNvSpPr>
          <p:nvPr/>
        </p:nvSpPr>
        <p:spPr bwMode="auto">
          <a:xfrm>
            <a:off x="3197225" y="5954713"/>
            <a:ext cx="3057525" cy="368300"/>
          </a:xfrm>
          <a:prstGeom prst="rect">
            <a:avLst/>
          </a:prstGeom>
          <a:solidFill>
            <a:schemeClr val="tx1"/>
          </a:solidFill>
          <a:ln w="9525">
            <a:noFill/>
            <a:miter lim="800000"/>
            <a:headEnd/>
            <a:tailEnd/>
          </a:ln>
        </p:spPr>
        <p:txBody>
          <a:bodyPr>
            <a:spAutoFit/>
          </a:bodyPr>
          <a:lstStyle/>
          <a:p>
            <a:pPr>
              <a:defRPr/>
            </a:pPr>
            <a:r>
              <a:rPr lang="en-US" sz="1800" dirty="0">
                <a:solidFill>
                  <a:schemeClr val="bg1"/>
                </a:solidFill>
                <a:latin typeface="+mn-lt"/>
              </a:rPr>
              <a:t>Basal Metabolic Rate (log)</a:t>
            </a:r>
          </a:p>
        </p:txBody>
      </p:sp>
      <p:grpSp>
        <p:nvGrpSpPr>
          <p:cNvPr id="13316" name="Group 43"/>
          <p:cNvGrpSpPr>
            <a:grpSpLocks/>
          </p:cNvGrpSpPr>
          <p:nvPr/>
        </p:nvGrpSpPr>
        <p:grpSpPr bwMode="auto">
          <a:xfrm>
            <a:off x="415925" y="1073150"/>
            <a:ext cx="1047750" cy="4171950"/>
            <a:chOff x="415925" y="1073887"/>
            <a:chExt cx="1048267" cy="4171212"/>
          </a:xfrm>
        </p:grpSpPr>
        <p:pic>
          <p:nvPicPr>
            <p:cNvPr id="13318" name="Picture 8" descr="Striae 2 reduc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1909828"/>
              <a:ext cx="874713" cy="29559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 name="TextBox 10"/>
            <p:cNvSpPr txBox="1">
              <a:spLocks noChangeArrowheads="1"/>
            </p:cNvSpPr>
            <p:nvPr/>
          </p:nvSpPr>
          <p:spPr bwMode="auto">
            <a:xfrm rot="16200000">
              <a:off x="-806448" y="2974458"/>
              <a:ext cx="4171212" cy="370070"/>
            </a:xfrm>
            <a:prstGeom prst="rect">
              <a:avLst/>
            </a:prstGeom>
            <a:solidFill>
              <a:schemeClr val="tx1"/>
            </a:solidFill>
            <a:ln w="9525">
              <a:noFill/>
              <a:miter lim="800000"/>
              <a:headEnd/>
              <a:tailEnd/>
            </a:ln>
          </p:spPr>
          <p:txBody>
            <a:bodyPr>
              <a:spAutoFit/>
            </a:bodyPr>
            <a:lstStyle/>
            <a:p>
              <a:pPr>
                <a:defRPr/>
              </a:pPr>
              <a:r>
                <a:rPr lang="en-US" sz="1800" dirty="0">
                  <a:solidFill>
                    <a:schemeClr val="bg1"/>
                  </a:solidFill>
                  <a:latin typeface="+mn-lt"/>
                </a:rPr>
                <a:t>Striae of Retzius Repeat Interval</a:t>
              </a:r>
            </a:p>
          </p:txBody>
        </p:sp>
        <p:sp>
          <p:nvSpPr>
            <p:cNvPr id="13320" name="Rectangle 46"/>
            <p:cNvSpPr>
              <a:spLocks noChangeArrowheads="1"/>
            </p:cNvSpPr>
            <p:nvPr/>
          </p:nvSpPr>
          <p:spPr bwMode="auto">
            <a:xfrm>
              <a:off x="956931" y="1711842"/>
              <a:ext cx="191386" cy="3264195"/>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en-US"/>
            </a:p>
          </p:txBody>
        </p:sp>
      </p:grpSp>
      <p:sp>
        <p:nvSpPr>
          <p:cNvPr id="13317" name="TextBox 6"/>
          <p:cNvSpPr txBox="1">
            <a:spLocks noChangeArrowheads="1"/>
          </p:cNvSpPr>
          <p:nvPr/>
        </p:nvSpPr>
        <p:spPr bwMode="auto">
          <a:xfrm>
            <a:off x="0" y="1428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sz="2000">
                <a:solidFill>
                  <a:srgbClr val="00CC99"/>
                </a:solidFill>
                <a:latin typeface="Times New Roman" panose="02020603050405020304" pitchFamily="18" charset="0"/>
                <a:cs typeface="Times New Roman" panose="02020603050405020304" pitchFamily="18" charset="0"/>
              </a:rPr>
              <a:t>RELATIONSHIP BETWEEN STRIAE OF RETZIUS REPEAT INTERVAL AND BMR (W) AMONG PRIMATES PLUS RAT AND ELEPHANT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a:grpSpLocks/>
          </p:cNvGrpSpPr>
          <p:nvPr/>
        </p:nvGrpSpPr>
        <p:grpSpPr bwMode="auto">
          <a:xfrm>
            <a:off x="409575" y="611188"/>
            <a:ext cx="8734425" cy="4551362"/>
            <a:chOff x="0" y="4138"/>
            <a:chExt cx="5502" cy="2959"/>
          </a:xfrm>
        </p:grpSpPr>
        <p:grpSp>
          <p:nvGrpSpPr>
            <p:cNvPr id="14339" name="Group 24"/>
            <p:cNvGrpSpPr>
              <a:grpSpLocks/>
            </p:cNvGrpSpPr>
            <p:nvPr/>
          </p:nvGrpSpPr>
          <p:grpSpPr bwMode="auto">
            <a:xfrm>
              <a:off x="0" y="4138"/>
              <a:ext cx="5502" cy="2959"/>
              <a:chOff x="0" y="4737"/>
              <a:chExt cx="5502" cy="2959"/>
            </a:xfrm>
          </p:grpSpPr>
          <p:sp>
            <p:nvSpPr>
              <p:cNvPr id="14343" name="Rectangle 4"/>
              <p:cNvSpPr>
                <a:spLocks noChangeArrowheads="1"/>
              </p:cNvSpPr>
              <p:nvPr/>
            </p:nvSpPr>
            <p:spPr bwMode="auto">
              <a:xfrm>
                <a:off x="824" y="6536"/>
                <a:ext cx="456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2800" b="0">
                    <a:solidFill>
                      <a:schemeClr val="bg1"/>
                    </a:solidFill>
                    <a:latin typeface="Times New Roman" panose="02020603050405020304" pitchFamily="18" charset="0"/>
                    <a:cs typeface="Times New Roman" panose="02020603050405020304" pitchFamily="18" charset="0"/>
                  </a:rPr>
                  <a:t/>
                </a:r>
                <a:br>
                  <a:rPr lang="en-US" sz="2800" b="0">
                    <a:solidFill>
                      <a:schemeClr val="bg1"/>
                    </a:solidFill>
                    <a:latin typeface="Times New Roman" panose="02020603050405020304" pitchFamily="18" charset="0"/>
                    <a:cs typeface="Times New Roman" panose="02020603050405020304" pitchFamily="18" charset="0"/>
                  </a:rPr>
                </a:br>
                <a:r>
                  <a:rPr lang="en-US" sz="2800" b="0">
                    <a:solidFill>
                      <a:schemeClr val="bg1"/>
                    </a:solidFill>
                    <a:latin typeface="Times New Roman" panose="02020603050405020304" pitchFamily="18" charset="0"/>
                    <a:cs typeface="Times New Roman" panose="02020603050405020304" pitchFamily="18" charset="0"/>
                  </a:rPr>
                  <a:t/>
                </a:r>
                <a:br>
                  <a:rPr lang="en-US" sz="2800" b="0">
                    <a:solidFill>
                      <a:schemeClr val="bg1"/>
                    </a:solidFill>
                    <a:latin typeface="Times New Roman" panose="02020603050405020304" pitchFamily="18" charset="0"/>
                    <a:cs typeface="Times New Roman" panose="02020603050405020304" pitchFamily="18" charset="0"/>
                  </a:rPr>
                </a:br>
                <a:r>
                  <a:rPr lang="en-US" sz="2800" b="0">
                    <a:solidFill>
                      <a:schemeClr val="bg1"/>
                    </a:solidFill>
                    <a:latin typeface="Times New Roman" panose="02020603050405020304" pitchFamily="18" charset="0"/>
                    <a:cs typeface="Times New Roman" panose="02020603050405020304" pitchFamily="18" charset="0"/>
                  </a:rPr>
                  <a:t/>
                </a:r>
                <a:br>
                  <a:rPr lang="en-US" sz="2800" b="0">
                    <a:solidFill>
                      <a:schemeClr val="bg1"/>
                    </a:solidFill>
                    <a:latin typeface="Times New Roman" panose="02020603050405020304" pitchFamily="18" charset="0"/>
                    <a:cs typeface="Times New Roman" panose="02020603050405020304" pitchFamily="18" charset="0"/>
                  </a:rPr>
                </a:br>
                <a:r>
                  <a:rPr lang="en-US" sz="2800" b="0">
                    <a:solidFill>
                      <a:schemeClr val="bg1"/>
                    </a:solidFill>
                    <a:latin typeface="Times New Roman" panose="02020603050405020304" pitchFamily="18" charset="0"/>
                    <a:cs typeface="Times New Roman" panose="02020603050405020304" pitchFamily="18" charset="0"/>
                  </a:rPr>
                  <a:t/>
                </a:r>
                <a:br>
                  <a:rPr lang="en-US" sz="2800" b="0">
                    <a:solidFill>
                      <a:schemeClr val="bg1"/>
                    </a:solidFill>
                    <a:latin typeface="Times New Roman" panose="02020603050405020304" pitchFamily="18" charset="0"/>
                    <a:cs typeface="Times New Roman" panose="02020603050405020304" pitchFamily="18" charset="0"/>
                  </a:rPr>
                </a:br>
                <a:r>
                  <a:rPr lang="en-US" sz="2800" b="0">
                    <a:solidFill>
                      <a:schemeClr val="bg1"/>
                    </a:solidFill>
                    <a:latin typeface="Times New Roman" panose="02020603050405020304" pitchFamily="18" charset="0"/>
                    <a:cs typeface="Times New Roman" panose="02020603050405020304" pitchFamily="18" charset="0"/>
                  </a:rPr>
                  <a:t/>
                </a:r>
                <a:br>
                  <a:rPr lang="en-US" sz="2800" b="0">
                    <a:solidFill>
                      <a:schemeClr val="bg1"/>
                    </a:solidFill>
                    <a:latin typeface="Times New Roman" panose="02020603050405020304" pitchFamily="18" charset="0"/>
                    <a:cs typeface="Times New Roman" panose="02020603050405020304" pitchFamily="18" charset="0"/>
                  </a:rPr>
                </a:br>
                <a:endParaRPr lang="en-US" sz="2800" b="0">
                  <a:solidFill>
                    <a:schemeClr val="bg1"/>
                  </a:solidFill>
                  <a:latin typeface="Times New Roman" panose="02020603050405020304" pitchFamily="18" charset="0"/>
                  <a:cs typeface="Times New Roman" panose="02020603050405020304" pitchFamily="18" charset="0"/>
                </a:endParaRPr>
              </a:p>
            </p:txBody>
          </p:sp>
          <p:pic>
            <p:nvPicPr>
              <p:cNvPr id="14344" name="Picture 9" descr="LightBulbRtArro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0" y="6999"/>
                <a:ext cx="31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Rectangle 12"/>
              <p:cNvSpPr>
                <a:spLocks noChangeArrowheads="1"/>
              </p:cNvSpPr>
              <p:nvPr/>
            </p:nvSpPr>
            <p:spPr bwMode="auto">
              <a:xfrm>
                <a:off x="0" y="6205"/>
                <a:ext cx="2858"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2800" b="0">
                    <a:solidFill>
                      <a:schemeClr val="bg1"/>
                    </a:solidFill>
                    <a:latin typeface="Times New Roman" panose="02020603050405020304" pitchFamily="18" charset="0"/>
                    <a:cs typeface="Times New Roman" panose="02020603050405020304" pitchFamily="18" charset="0"/>
                  </a:rPr>
                  <a:t>THE MAIN ELEMENTS</a:t>
                </a:r>
              </a:p>
            </p:txBody>
          </p:sp>
          <p:sp>
            <p:nvSpPr>
              <p:cNvPr id="14346" name="Rectangle 14"/>
              <p:cNvSpPr>
                <a:spLocks noChangeArrowheads="1"/>
              </p:cNvSpPr>
              <p:nvPr/>
            </p:nvSpPr>
            <p:spPr bwMode="auto">
              <a:xfrm>
                <a:off x="824" y="6902"/>
                <a:ext cx="4678"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2800" b="0">
                    <a:solidFill>
                      <a:srgbClr val="00B0F0"/>
                    </a:solidFill>
                    <a:latin typeface="Times New Roman" panose="02020603050405020304" pitchFamily="18" charset="0"/>
                    <a:cs typeface="Times New Roman" panose="02020603050405020304" pitchFamily="18" charset="0"/>
                  </a:rPr>
                  <a:t>MICROBES AND METABOLIC ADAPTATION</a:t>
                </a:r>
              </a:p>
            </p:txBody>
          </p:sp>
          <p:sp>
            <p:nvSpPr>
              <p:cNvPr id="14347" name="Rectangle 15"/>
              <p:cNvSpPr>
                <a:spLocks noChangeArrowheads="1"/>
              </p:cNvSpPr>
              <p:nvPr/>
            </p:nvSpPr>
            <p:spPr bwMode="auto">
              <a:xfrm>
                <a:off x="816" y="7256"/>
                <a:ext cx="4456"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2800" b="0">
                    <a:solidFill>
                      <a:srgbClr val="00B0F0"/>
                    </a:solidFill>
                    <a:latin typeface="Times New Roman" panose="02020603050405020304" pitchFamily="18" charset="0"/>
                    <a:cs typeface="Times New Roman" panose="02020603050405020304" pitchFamily="18" charset="0"/>
                  </a:rPr>
                  <a:t>ECONOMIC STOICHIOMETRY</a:t>
                </a:r>
              </a:p>
            </p:txBody>
          </p:sp>
          <p:pic>
            <p:nvPicPr>
              <p:cNvPr id="14348" name="Picture 16" descr="LightBulbRtArro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7" y="6649"/>
                <a:ext cx="31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7" descr="LightBulbRtArro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6" y="7369"/>
                <a:ext cx="31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Text Box 20"/>
              <p:cNvSpPr txBox="1">
                <a:spLocks noChangeArrowheads="1"/>
              </p:cNvSpPr>
              <p:nvPr/>
            </p:nvSpPr>
            <p:spPr bwMode="auto">
              <a:xfrm>
                <a:off x="402" y="4737"/>
                <a:ext cx="4427"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sz="2000">
                    <a:solidFill>
                      <a:srgbClr val="00CC99"/>
                    </a:solidFill>
                    <a:latin typeface="Times New Roman" panose="02020603050405020304" pitchFamily="18" charset="0"/>
                    <a:cs typeface="Times New Roman" panose="02020603050405020304" pitchFamily="18" charset="0"/>
                  </a:rPr>
                  <a:t>2. THE HUMAN ECONOMIC PRODUCTION SYSTEM FROM MICROBES TO METABOLISM</a:t>
                </a:r>
              </a:p>
            </p:txBody>
          </p:sp>
          <p:sp>
            <p:nvSpPr>
              <p:cNvPr id="14351" name="Text Box 23"/>
              <p:cNvSpPr txBox="1">
                <a:spLocks noChangeArrowheads="1"/>
              </p:cNvSpPr>
              <p:nvPr/>
            </p:nvSpPr>
            <p:spPr bwMode="auto">
              <a:xfrm>
                <a:off x="826" y="6597"/>
                <a:ext cx="3938"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2800" b="0">
                    <a:solidFill>
                      <a:srgbClr val="00B0F0"/>
                    </a:solidFill>
                    <a:latin typeface="Times New Roman" panose="02020603050405020304" pitchFamily="18" charset="0"/>
                    <a:cs typeface="Times New Roman" panose="02020603050405020304" pitchFamily="18" charset="0"/>
                  </a:rPr>
                  <a:t>ENERGY, METABOLISM &amp; GROWTH</a:t>
                </a:r>
              </a:p>
            </p:txBody>
          </p:sp>
        </p:grpSp>
        <p:sp>
          <p:nvSpPr>
            <p:cNvPr id="14340" name="Text Box 26"/>
            <p:cNvSpPr txBox="1">
              <a:spLocks noChangeArrowheads="1"/>
            </p:cNvSpPr>
            <p:nvPr/>
          </p:nvSpPr>
          <p:spPr bwMode="auto">
            <a:xfrm>
              <a:off x="0" y="6000"/>
              <a:ext cx="49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2800">
                  <a:latin typeface="Times New Roman" panose="02020603050405020304" pitchFamily="18" charset="0"/>
                  <a:cs typeface="Times New Roman" panose="02020603050405020304" pitchFamily="18" charset="0"/>
                </a:rPr>
                <a:t>IIIa</a:t>
              </a:r>
            </a:p>
          </p:txBody>
        </p:sp>
        <p:sp>
          <p:nvSpPr>
            <p:cNvPr id="14341" name="Text Box 27"/>
            <p:cNvSpPr txBox="1">
              <a:spLocks noChangeArrowheads="1"/>
            </p:cNvSpPr>
            <p:nvPr/>
          </p:nvSpPr>
          <p:spPr bwMode="auto">
            <a:xfrm>
              <a:off x="0" y="6354"/>
              <a:ext cx="506"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2800">
                  <a:latin typeface="Times New Roman" panose="02020603050405020304" pitchFamily="18" charset="0"/>
                  <a:cs typeface="Times New Roman" panose="02020603050405020304" pitchFamily="18" charset="0"/>
                </a:rPr>
                <a:t>IIIb</a:t>
              </a:r>
            </a:p>
          </p:txBody>
        </p:sp>
        <p:sp>
          <p:nvSpPr>
            <p:cNvPr id="14342" name="Text Box 28"/>
            <p:cNvSpPr txBox="1">
              <a:spLocks noChangeArrowheads="1"/>
            </p:cNvSpPr>
            <p:nvPr/>
          </p:nvSpPr>
          <p:spPr bwMode="auto">
            <a:xfrm>
              <a:off x="0" y="6738"/>
              <a:ext cx="480"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sz="2800">
                  <a:latin typeface="Times New Roman" panose="02020603050405020304" pitchFamily="18" charset="0"/>
                  <a:cs typeface="Times New Roman" panose="02020603050405020304" pitchFamily="18" charset="0"/>
                </a:rPr>
                <a:t>IIIc</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HST Master">
  <a:themeElements>
    <a:clrScheme name="HST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HST Maste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charset="0"/>
          </a:defRPr>
        </a:defPPr>
      </a:lstStyle>
    </a:lnDef>
  </a:objectDefaults>
  <a:extraClrSchemeLst>
    <a:extraClrScheme>
      <a:clrScheme name="HST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ST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ST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ST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ST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ST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ST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7387</TotalTime>
  <Words>2243</Words>
  <Application>Microsoft Office PowerPoint</Application>
  <PresentationFormat>On-screen Show (4:3)</PresentationFormat>
  <Paragraphs>348</Paragraphs>
  <Slides>36</Slides>
  <Notes>31</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46" baseType="lpstr">
      <vt:lpstr>Gulim</vt:lpstr>
      <vt:lpstr>Gulim</vt:lpstr>
      <vt:lpstr>Arial</vt:lpstr>
      <vt:lpstr>Calibri</vt:lpstr>
      <vt:lpstr>Times New Roman</vt:lpstr>
      <vt:lpstr>Verdana</vt:lpstr>
      <vt:lpstr>Wingdings</vt:lpstr>
      <vt:lpstr>Default Design</vt:lpstr>
      <vt:lpstr>HST Master</vt:lpstr>
      <vt:lpstr>Image</vt:lpstr>
      <vt:lpstr>PowerPoint Presentation</vt:lpstr>
      <vt:lpstr>PowerPoint Presentation</vt:lpstr>
      <vt:lpstr>1, WHAT HAVE TEETH GOT TO DO WITH IT?</vt:lpstr>
      <vt:lpstr>PowerPoint Presentation</vt:lpstr>
      <vt:lpstr>A QUICK REFRESHER ON ENAMEL STRUCTURE AND, YES, ITS RELATION TO METABOLISM !</vt:lpstr>
      <vt:lpstr>ENAMEL STRIAE OF RETZIUS</vt:lpstr>
      <vt:lpstr>PowerPoint Presentation</vt:lpstr>
      <vt:lpstr>PowerPoint Presentation</vt:lpstr>
      <vt:lpstr>PowerPoint Presentation</vt:lpstr>
      <vt:lpstr>PowerPoint Presentation</vt:lpstr>
      <vt:lpstr>YOU CAN ONLY EAT SO MUCH !</vt:lpstr>
      <vt:lpstr>ORGAN MASSES FOR THE AVERAGE HUMAN</vt:lpstr>
      <vt:lpstr>GROWTH LAW IN THE CONTEXT OF FINITE METABOLIC SUPPLY AND DEMAND</vt:lpstr>
      <vt:lpstr>PowerPoint Presentation</vt:lpstr>
      <vt:lpstr>PowerPoint Presentation</vt:lpstr>
      <vt:lpstr>PowerPoint Presentation</vt:lpstr>
      <vt:lpstr>A MOTHER’S ENERGY FLOW WHEN MICROBIAL AND HUMAN SYSTEMS COLLIDE</vt:lpstr>
      <vt:lpstr>PowerPoint Presentation</vt:lpstr>
      <vt:lpstr>PowerPoint Presentation</vt:lpstr>
      <vt:lpstr>A POLICY, RURAL INFRASTRUCTURE AND HEALTHCARE FILTER?</vt:lpstr>
      <vt:lpstr>PowerPoint Presentation</vt:lpstr>
      <vt:lpstr>NATIONAL PRODUCTION AND THE COMPLEXITY OF PRODUCT SPACE</vt:lpstr>
      <vt:lpstr>REGIONAL PRODUCT SPACE</vt:lpstr>
      <vt:lpstr>TO THE FINAL QUESTION, IS THERE A RELATIONSHIP BETWEEN INFECTIOUS MATERNAL METABOLIC BURDON, INFECTIOUS DISEASE, AND NATIONAL PRODUCTION?</vt:lpstr>
      <vt:lpstr>PowerPoint Presentation</vt:lpstr>
      <vt:lpstr>AN IDEA EXPRESSED IN MAPS:  MALARIA DEATHS BY</vt:lpstr>
      <vt:lpstr>3. SOLUTIONS: THE KERALA PHENOMENON</vt:lpstr>
      <vt:lpstr>THE KERALA PHENOMENON</vt:lpstr>
      <vt:lpstr>THE KERALA PHENOMENON</vt:lpstr>
      <vt:lpstr>THE KERALA PHENOMENON</vt:lpstr>
      <vt:lpstr>PowerPoint Presentation</vt:lpstr>
      <vt:lpstr>PowerPoint Presentation</vt:lpstr>
      <vt:lpstr>CAN A VIRTUAL COMMUNICATIONS NETWORK TRANSFORM INDIA’S  HEALTH LANDSCAPE? </vt:lpstr>
      <vt:lpstr>PowerPoint Presentation</vt:lpstr>
      <vt:lpstr>PowerPoint Presentation</vt:lpstr>
      <vt:lpstr>PowerPoint Presentation</vt:lpstr>
    </vt:vector>
  </TitlesOfParts>
  <Company>NYUCD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BROMAGE</dc:creator>
  <cp:lastModifiedBy>Menefee, Hannah</cp:lastModifiedBy>
  <cp:revision>355</cp:revision>
  <dcterms:created xsi:type="dcterms:W3CDTF">2007-10-27T22:59:57Z</dcterms:created>
  <dcterms:modified xsi:type="dcterms:W3CDTF">2016-05-19T20:41:06Z</dcterms:modified>
</cp:coreProperties>
</file>