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322" r:id="rId3"/>
    <p:sldId id="324" r:id="rId4"/>
    <p:sldId id="325" r:id="rId5"/>
    <p:sldId id="285" r:id="rId6"/>
    <p:sldId id="286" r:id="rId7"/>
    <p:sldId id="329" r:id="rId8"/>
    <p:sldId id="330" r:id="rId9"/>
    <p:sldId id="327" r:id="rId10"/>
    <p:sldId id="328" r:id="rId11"/>
    <p:sldId id="319" r:id="rId12"/>
    <p:sldId id="320" r:id="rId13"/>
    <p:sldId id="326" r:id="rId14"/>
    <p:sldId id="315" r:id="rId15"/>
    <p:sldId id="316"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dlock"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88696" autoAdjust="0"/>
  </p:normalViewPr>
  <p:slideViewPr>
    <p:cSldViewPr>
      <p:cViewPr varScale="1">
        <p:scale>
          <a:sx n="105" d="100"/>
          <a:sy n="105" d="100"/>
        </p:scale>
        <p:origin x="171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10-30T13:27:46.475" idx="1">
    <p:pos x="10" y="10"/>
    <p:text>VANGHR overview.</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8ECF80-8A11-47DF-B313-8A630DC22CEB}" type="datetimeFigureOut">
              <a:rPr lang="en-US" smtClean="0"/>
              <a:pPr/>
              <a:t>5/19/2016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770AAA-E015-4CBA-A1D3-E21213B328D9}" type="slidenum">
              <a:rPr lang="en-US" smtClean="0"/>
              <a:pPr/>
              <a:t>‹#›</a:t>
            </a:fld>
            <a:endParaRPr lang="en-US"/>
          </a:p>
        </p:txBody>
      </p:sp>
    </p:spTree>
    <p:extLst>
      <p:ext uri="{BB962C8B-B14F-4D97-AF65-F5344CB8AC3E}">
        <p14:creationId xmlns:p14="http://schemas.microsoft.com/office/powerpoint/2010/main" val="213388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99D67D4-ECDF-4CBB-9A4A-C0EF85BDBDB7}" type="datetimeFigureOut">
              <a:rPr lang="en-US" smtClean="0"/>
              <a:pPr/>
              <a:t>5/19/2016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C967148-D685-43A0-B8DA-A779405A19BC}"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9D67D4-ECDF-4CBB-9A4A-C0EF85BDBDB7}"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67148-D685-43A0-B8DA-A779405A19B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9D67D4-ECDF-4CBB-9A4A-C0EF85BDBDB7}"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67148-D685-43A0-B8DA-A779405A19B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8B6E7B20-7FC6-4474-81F9-93673CD188A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9D67D4-ECDF-4CBB-9A4A-C0EF85BDBDB7}"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67148-D685-43A0-B8DA-A779405A19B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9D67D4-ECDF-4CBB-9A4A-C0EF85BDBDB7}" type="datetimeFigureOut">
              <a:rPr lang="en-US" smtClean="0"/>
              <a:pPr/>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67148-D685-43A0-B8DA-A779405A19B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99D67D4-ECDF-4CBB-9A4A-C0EF85BDBDB7}" type="datetimeFigureOut">
              <a:rPr lang="en-US" smtClean="0"/>
              <a:pPr/>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67148-D685-43A0-B8DA-A779405A19BC}"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9D67D4-ECDF-4CBB-9A4A-C0EF85BDBDB7}" type="datetimeFigureOut">
              <a:rPr lang="en-US" smtClean="0"/>
              <a:pPr/>
              <a:t>5/19/2016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967148-D685-43A0-B8DA-A779405A19B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9D67D4-ECDF-4CBB-9A4A-C0EF85BDBDB7}" type="datetimeFigureOut">
              <a:rPr lang="en-US" smtClean="0"/>
              <a:pPr/>
              <a:t>5/19/2016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967148-D685-43A0-B8DA-A779405A19B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9D67D4-ECDF-4CBB-9A4A-C0EF85BDBDB7}" type="datetimeFigureOut">
              <a:rPr lang="en-US" smtClean="0"/>
              <a:pPr/>
              <a:t>5/19/2016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967148-D685-43A0-B8DA-A779405A19B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99D67D4-ECDF-4CBB-9A4A-C0EF85BDBDB7}" type="datetimeFigureOut">
              <a:rPr lang="en-US" smtClean="0"/>
              <a:pPr/>
              <a:t>5/19/2016</a:t>
            </a:fld>
            <a:endParaRPr lang="en-US"/>
          </a:p>
        </p:txBody>
      </p:sp>
      <p:sp>
        <p:nvSpPr>
          <p:cNvPr id="7" name="Slide Number Placeholder 6"/>
          <p:cNvSpPr>
            <a:spLocks noGrp="1"/>
          </p:cNvSpPr>
          <p:nvPr>
            <p:ph type="sldNum" sz="quarter" idx="12"/>
          </p:nvPr>
        </p:nvSpPr>
        <p:spPr/>
        <p:txBody>
          <a:bodyPr/>
          <a:lstStyle/>
          <a:p>
            <a:fld id="{7C967148-D685-43A0-B8DA-A779405A19BC}"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9D67D4-ECDF-4CBB-9A4A-C0EF85BDBDB7}" type="datetimeFigureOut">
              <a:rPr lang="en-US" smtClean="0"/>
              <a:pPr/>
              <a:t>5/19/2016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C967148-D685-43A0-B8DA-A779405A19BC}"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99D67D4-ECDF-4CBB-9A4A-C0EF85BDBDB7}" type="datetimeFigureOut">
              <a:rPr lang="en-US" smtClean="0"/>
              <a:pPr/>
              <a:t>5/19/2016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C967148-D685-43A0-B8DA-A779405A19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ssedlock@vnghr.org" TargetMode="External"/><Relationship Id="rId2" Type="http://schemas.openxmlformats.org/officeDocument/2006/relationships/hyperlink" Target="http://www.vnghr.org/" TargetMode="Externa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vrhrc.org/data-porta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609600"/>
            <a:ext cx="3313355" cy="1702160"/>
          </a:xfrm>
        </p:spPr>
        <p:txBody>
          <a:bodyPr>
            <a:noAutofit/>
          </a:bodyPr>
          <a:lstStyle/>
          <a:p>
            <a:r>
              <a:rPr lang="en-US" sz="4000" b="1" dirty="0" smtClean="0"/>
              <a:t>The Virginia Health Chart Book</a:t>
            </a:r>
            <a:endParaRPr lang="en-US" sz="4000" b="1" dirty="0"/>
          </a:p>
        </p:txBody>
      </p:sp>
      <p:pic>
        <p:nvPicPr>
          <p:cNvPr id="5" name="Picture 4"/>
          <p:cNvPicPr>
            <a:picLocks noChangeAspect="1"/>
          </p:cNvPicPr>
          <p:nvPr/>
        </p:nvPicPr>
        <p:blipFill>
          <a:blip r:embed="rId2" cstate="print">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4648200" y="4876800"/>
            <a:ext cx="2884170" cy="1129284"/>
          </a:xfrm>
          <a:prstGeom prst="rect">
            <a:avLst/>
          </a:prstGeom>
          <a:effectLst>
            <a:outerShdw blurRad="50800" dist="38100" dir="18900000" algn="bl" rotWithShape="0">
              <a:prstClr val="black">
                <a:alpha val="40000"/>
              </a:prstClr>
            </a:outerShdw>
          </a:effectLst>
        </p:spPr>
      </p:pic>
      <p:sp>
        <p:nvSpPr>
          <p:cNvPr id="7" name="Subtitle 6"/>
          <p:cNvSpPr>
            <a:spLocks noGrp="1"/>
          </p:cNvSpPr>
          <p:nvPr>
            <p:ph type="subTitle" idx="1"/>
          </p:nvPr>
        </p:nvSpPr>
        <p:spPr>
          <a:xfrm>
            <a:off x="4572000" y="2438400"/>
            <a:ext cx="3657600" cy="2209800"/>
          </a:xfrm>
        </p:spPr>
        <p:txBody>
          <a:bodyPr>
            <a:normAutofit lnSpcReduction="10000"/>
          </a:bodyPr>
          <a:lstStyle/>
          <a:p>
            <a:r>
              <a:rPr lang="en-US" sz="1600" dirty="0" smtClean="0"/>
              <a:t>Steve Sedlock</a:t>
            </a:r>
          </a:p>
          <a:p>
            <a:r>
              <a:rPr lang="en-US" sz="1600" dirty="0" smtClean="0"/>
              <a:t>Executive Director, VANGHR</a:t>
            </a:r>
          </a:p>
          <a:p>
            <a:endParaRPr lang="en-US" sz="1600" dirty="0" smtClean="0"/>
          </a:p>
          <a:p>
            <a:r>
              <a:rPr lang="en-US" sz="1600" dirty="0" smtClean="0"/>
              <a:t>Presentation:</a:t>
            </a:r>
          </a:p>
          <a:p>
            <a:r>
              <a:rPr lang="en-US" sz="1600" dirty="0" smtClean="0"/>
              <a:t>Public Health Network of Virginia Tech </a:t>
            </a:r>
          </a:p>
          <a:p>
            <a:endParaRPr lang="en-US" sz="1600" dirty="0" smtClean="0"/>
          </a:p>
          <a:p>
            <a:r>
              <a:rPr lang="en-US" sz="1600" dirty="0" smtClean="0"/>
              <a:t>November 12, 2012</a:t>
            </a:r>
          </a:p>
        </p:txBody>
      </p:sp>
    </p:spTree>
    <p:extLst>
      <p:ext uri="{BB962C8B-B14F-4D97-AF65-F5344CB8AC3E}">
        <p14:creationId xmlns:p14="http://schemas.microsoft.com/office/powerpoint/2010/main" val="32207674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Priority Target Areas</a:t>
            </a:r>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“High priority target analysis (HPTA) allows users to examine the interaction of two health or social determinants in a specific geographic area.  In the analysis, two indicators are combined, ordered, and ranked to yield the target area(s).  The lowest ranking geographic feature(s) is the high priority target area.  This type of analysis enables communities to target geographic areas for intervention and policy change.”</a:t>
            </a:r>
          </a:p>
          <a:p>
            <a:pPr>
              <a:buNone/>
            </a:pPr>
            <a:endParaRPr lang="en-US" b="1"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371600"/>
            <a:ext cx="6777317" cy="3508977"/>
          </a:xfrm>
        </p:spPr>
        <p:txBody>
          <a:bodyPr>
            <a:noAutofit/>
          </a:bodyPr>
          <a:lstStyle/>
          <a:p>
            <a:pPr>
              <a:buNone/>
            </a:pPr>
            <a:endParaRPr lang="en-US" b="1" dirty="0" smtClean="0"/>
          </a:p>
          <a:p>
            <a:pPr lvl="0"/>
            <a:r>
              <a:rPr lang="en-US" dirty="0" smtClean="0"/>
              <a:t>Focus group seminars.</a:t>
            </a:r>
          </a:p>
          <a:p>
            <a:pPr lvl="0"/>
            <a:r>
              <a:rPr lang="en-US" dirty="0" smtClean="0"/>
              <a:t>Training module.</a:t>
            </a:r>
          </a:p>
          <a:p>
            <a:pPr lvl="0"/>
            <a:r>
              <a:rPr lang="en-US" dirty="0" smtClean="0"/>
              <a:t>On-going training and technical assistance.</a:t>
            </a:r>
          </a:p>
          <a:p>
            <a:pPr lvl="0"/>
            <a:r>
              <a:rPr lang="en-US" dirty="0" smtClean="0"/>
              <a:t>Routine maintenance.</a:t>
            </a:r>
          </a:p>
          <a:p>
            <a:endParaRPr lang="en-US" sz="2200" dirty="0"/>
          </a:p>
        </p:txBody>
      </p:sp>
      <p:sp>
        <p:nvSpPr>
          <p:cNvPr id="4" name="Rectangle 2"/>
          <p:cNvSpPr>
            <a:spLocks noGrp="1" noChangeArrowheads="1"/>
          </p:cNvSpPr>
          <p:nvPr>
            <p:ph type="title"/>
          </p:nvPr>
        </p:nvSpPr>
        <p:spPr>
          <a:xfrm>
            <a:off x="533400" y="609600"/>
            <a:ext cx="8077200" cy="799064"/>
          </a:xfrm>
        </p:spPr>
        <p:txBody>
          <a:bodyPr>
            <a:normAutofit fontScale="90000"/>
          </a:bodyPr>
          <a:lstStyle/>
          <a:p>
            <a:pPr eaLnBrk="1" hangingPunct="1">
              <a:defRPr/>
            </a:pPr>
            <a:r>
              <a:rPr lang="en-US" dirty="0" smtClean="0"/>
              <a:t>Training and Technical Assistance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362200"/>
            <a:ext cx="5486400" cy="1371600"/>
          </a:xfrm>
        </p:spPr>
        <p:txBody>
          <a:bodyPr>
            <a:noAutofit/>
          </a:bodyPr>
          <a:lstStyle/>
          <a:p>
            <a:pPr>
              <a:buNone/>
            </a:pPr>
            <a:endParaRPr lang="en-US" b="1" dirty="0" smtClean="0"/>
          </a:p>
          <a:p>
            <a:pPr lvl="0">
              <a:buNone/>
            </a:pPr>
            <a:r>
              <a:rPr lang="en-US" dirty="0" smtClean="0"/>
              <a:t>Stop the boring Power Point and show me something!</a:t>
            </a:r>
          </a:p>
          <a:p>
            <a:endParaRPr lang="en-US" sz="2200" dirty="0"/>
          </a:p>
        </p:txBody>
      </p:sp>
      <p:sp>
        <p:nvSpPr>
          <p:cNvPr id="4" name="Rectangle 2"/>
          <p:cNvSpPr>
            <a:spLocks noGrp="1" noChangeArrowheads="1"/>
          </p:cNvSpPr>
          <p:nvPr>
            <p:ph type="title"/>
          </p:nvPr>
        </p:nvSpPr>
        <p:spPr>
          <a:xfrm>
            <a:off x="533400" y="609600"/>
            <a:ext cx="8077200" cy="799064"/>
          </a:xfrm>
        </p:spPr>
        <p:txBody>
          <a:bodyPr>
            <a:normAutofit/>
          </a:bodyPr>
          <a:lstStyle/>
          <a:p>
            <a:pPr eaLnBrk="1" hangingPunct="1">
              <a:defRPr/>
            </a:pPr>
            <a:r>
              <a:rPr lang="en-US" dirty="0" smtClean="0"/>
              <a:t>Demonstration</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09800"/>
            <a:ext cx="8610600" cy="1143000"/>
          </a:xfrm>
        </p:spPr>
        <p:txBody>
          <a:bodyPr>
            <a:normAutofit fontScale="90000"/>
          </a:bodyPr>
          <a:lstStyle/>
          <a:p>
            <a:r>
              <a:rPr lang="en-US" sz="4800" b="1" dirty="0" smtClean="0"/>
              <a:t>www.vahealthchartbook.org</a:t>
            </a:r>
            <a:endParaRPr lang="en-US" sz="4800" b="1"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6"/>
          <p:cNvSpPr>
            <a:spLocks noGrp="1" noChangeArrowheads="1"/>
          </p:cNvSpPr>
          <p:nvPr>
            <p:ph type="title"/>
          </p:nvPr>
        </p:nvSpPr>
        <p:spPr>
          <a:xfrm>
            <a:off x="533400" y="838200"/>
            <a:ext cx="8229600" cy="1143000"/>
          </a:xfrm>
        </p:spPr>
        <p:txBody>
          <a:bodyPr>
            <a:normAutofit/>
          </a:bodyPr>
          <a:lstStyle/>
          <a:p>
            <a:r>
              <a:rPr lang="en-US" sz="2800" dirty="0" smtClean="0"/>
              <a:t>Virginia Network for Geospatial Health Research, Inc.</a:t>
            </a:r>
            <a:endParaRPr lang="en-US" sz="2800" dirty="0"/>
          </a:p>
        </p:txBody>
      </p:sp>
      <p:sp>
        <p:nvSpPr>
          <p:cNvPr id="14343" name="Rectangle 7"/>
          <p:cNvSpPr>
            <a:spLocks noGrp="1" noChangeArrowheads="1"/>
          </p:cNvSpPr>
          <p:nvPr>
            <p:ph type="body" sz="half" idx="1"/>
          </p:nvPr>
        </p:nvSpPr>
        <p:spPr>
          <a:xfrm>
            <a:off x="457200" y="2057400"/>
            <a:ext cx="8229600" cy="2189163"/>
          </a:xfrm>
        </p:spPr>
        <p:txBody>
          <a:bodyPr>
            <a:noAutofit/>
          </a:bodyPr>
          <a:lstStyle/>
          <a:p>
            <a:r>
              <a:rPr lang="en-US" dirty="0" smtClean="0"/>
              <a:t>Incorporated in April 2009</a:t>
            </a:r>
          </a:p>
          <a:p>
            <a:r>
              <a:rPr lang="en-US" dirty="0" smtClean="0"/>
              <a:t>501(c)[3] non profit</a:t>
            </a:r>
            <a:endParaRPr lang="en-US" dirty="0"/>
          </a:p>
          <a:p>
            <a:r>
              <a:rPr lang="en-US" dirty="0" smtClean="0"/>
              <a:t>Based in Richmond</a:t>
            </a:r>
            <a:endParaRPr lang="en-US" dirty="0"/>
          </a:p>
          <a:p>
            <a:r>
              <a:rPr lang="en-US" u="sng" dirty="0" smtClean="0"/>
              <a:t>Focus:</a:t>
            </a:r>
            <a:r>
              <a:rPr lang="en-US" dirty="0" smtClean="0"/>
              <a:t>  The application of geospatial analysis and technology to improve decision making in public health policy.</a:t>
            </a:r>
            <a:endParaRPr lang="en-US" dirty="0"/>
          </a:p>
        </p:txBody>
      </p:sp>
      <p:pic>
        <p:nvPicPr>
          <p:cNvPr id="6" name="Content Placeholder 5" descr="logo.jpg"/>
          <p:cNvPicPr>
            <a:picLocks noGrp="1" noChangeAspect="1"/>
          </p:cNvPicPr>
          <p:nvPr>
            <p:ph sz="half" idx="2"/>
          </p:nvPr>
        </p:nvPicPr>
        <p:blipFill>
          <a:blip r:embed="rId2" cstate="print"/>
          <a:srcRect t="22377"/>
          <a:stretch>
            <a:fillRect/>
          </a:stretch>
        </p:blipFill>
        <p:spPr>
          <a:xfrm>
            <a:off x="762000" y="5105400"/>
            <a:ext cx="4419600" cy="1320090"/>
          </a:xfr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noChangeArrowheads="1"/>
          </p:cNvSpPr>
          <p:nvPr>
            <p:ph type="body" idx="1"/>
          </p:nvPr>
        </p:nvSpPr>
        <p:spPr bwMode="auto">
          <a:xfrm>
            <a:off x="457200" y="1066800"/>
            <a:ext cx="8153400" cy="4221163"/>
          </a:xfrm>
          <a:noFill/>
          <a:ln>
            <a:noFill/>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2400" dirty="0" smtClean="0"/>
              <a:t>Support </a:t>
            </a:r>
            <a:r>
              <a:rPr lang="en-US" sz="2400" dirty="0"/>
              <a:t>and coordinate existing expertise in geospatial analysis, health policy, health planning, environmental health analysis, and epidemiology.</a:t>
            </a:r>
          </a:p>
          <a:p>
            <a:pPr>
              <a:lnSpc>
                <a:spcPct val="80000"/>
              </a:lnSpc>
            </a:pPr>
            <a:endParaRPr lang="en-US" sz="2400" dirty="0"/>
          </a:p>
          <a:p>
            <a:pPr>
              <a:lnSpc>
                <a:spcPct val="80000"/>
              </a:lnSpc>
            </a:pPr>
            <a:endParaRPr lang="en-US" sz="2400" dirty="0"/>
          </a:p>
          <a:p>
            <a:pPr>
              <a:lnSpc>
                <a:spcPct val="80000"/>
              </a:lnSpc>
            </a:pPr>
            <a:r>
              <a:rPr lang="en-US" sz="2400" dirty="0"/>
              <a:t>Facilitate the development of new approaches and methodologies to sustain effective public health and health care interventions throughout </a:t>
            </a:r>
            <a:r>
              <a:rPr lang="en-US" sz="2400" dirty="0" smtClean="0"/>
              <a:t>Virginia and the nation.</a:t>
            </a:r>
          </a:p>
          <a:p>
            <a:pPr>
              <a:lnSpc>
                <a:spcPct val="80000"/>
              </a:lnSpc>
            </a:pPr>
            <a:endParaRPr lang="en-US" dirty="0" smtClean="0"/>
          </a:p>
          <a:p>
            <a:pPr>
              <a:lnSpc>
                <a:spcPct val="80000"/>
              </a:lnSpc>
            </a:pPr>
            <a:r>
              <a:rPr lang="en-US" sz="2400" dirty="0" smtClean="0"/>
              <a:t>VANGHR Motto:  “Changing the View on Public Health”</a:t>
            </a:r>
            <a:endParaRPr lang="en-US" sz="2400" dirty="0"/>
          </a:p>
        </p:txBody>
      </p:sp>
      <p:pic>
        <p:nvPicPr>
          <p:cNvPr id="4" name="Content Placeholder 5" descr="logo.jpg"/>
          <p:cNvPicPr>
            <a:picLocks noChangeAspect="1"/>
          </p:cNvPicPr>
          <p:nvPr/>
        </p:nvPicPr>
        <p:blipFill>
          <a:blip r:embed="rId2" cstate="print"/>
          <a:srcRect t="22377"/>
          <a:stretch>
            <a:fillRect/>
          </a:stretch>
        </p:blipFill>
        <p:spPr>
          <a:xfrm>
            <a:off x="762000" y="5181600"/>
            <a:ext cx="4419600" cy="1320090"/>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38200"/>
            <a:ext cx="7024744" cy="1143000"/>
          </a:xfrm>
        </p:spPr>
        <p:txBody>
          <a:bodyPr>
            <a:normAutofit fontScale="90000"/>
          </a:bodyPr>
          <a:lstStyle/>
          <a:p>
            <a:r>
              <a:rPr lang="en-US" dirty="0" smtClean="0"/>
              <a:t>Questions?</a:t>
            </a:r>
            <a:br>
              <a:rPr lang="en-US" dirty="0" smtClean="0"/>
            </a:br>
            <a:r>
              <a:rPr lang="en-US" dirty="0" smtClean="0"/>
              <a:t>Input?</a:t>
            </a:r>
            <a:endParaRPr lang="en-US" dirty="0"/>
          </a:p>
        </p:txBody>
      </p:sp>
      <p:sp>
        <p:nvSpPr>
          <p:cNvPr id="3" name="Rectangle 3"/>
          <p:cNvSpPr txBox="1">
            <a:spLocks noChangeArrowheads="1"/>
          </p:cNvSpPr>
          <p:nvPr/>
        </p:nvSpPr>
        <p:spPr>
          <a:xfrm>
            <a:off x="762000" y="2133600"/>
            <a:ext cx="8229600" cy="4114800"/>
          </a:xfrm>
          <a:prstGeom prst="rect">
            <a:avLst/>
          </a:prstGeom>
        </p:spPr>
        <p:txBody>
          <a:bodyPr vert="horz" lIns="91440" tIns="45720" rIns="91440" bIns="45720" rtlCol="0">
            <a:normAutofit/>
          </a:bodyPr>
          <a:lstStyle/>
          <a:p>
            <a:pPr marL="342900" marR="0" lvl="0" indent="-274320" algn="l" defTabSz="914400" rtl="0" eaLnBrk="1" fontAlgn="auto" latinLnBrk="0" hangingPunct="1">
              <a:lnSpc>
                <a:spcPct val="100000"/>
              </a:lnSpc>
              <a:spcBef>
                <a:spcPct val="20000"/>
              </a:spcBef>
              <a:spcAft>
                <a:spcPts val="0"/>
              </a:spcAft>
              <a:buClr>
                <a:schemeClr val="accent1"/>
              </a:buClr>
              <a:buSzPct val="76000"/>
              <a:tabLst/>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Steve Sedlock, Executive Director</a:t>
            </a:r>
          </a:p>
          <a:p>
            <a:pPr marL="800100" lvl="1" indent="-274320">
              <a:spcBef>
                <a:spcPct val="20000"/>
              </a:spcBef>
              <a:buClr>
                <a:schemeClr val="accent1"/>
              </a:buClr>
              <a:buSzPct val="76000"/>
              <a:buFont typeface="Wingdings" pitchFamily="2" charset="2"/>
              <a:buNone/>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Virginia Network for Geospatial Health</a:t>
            </a:r>
          </a:p>
          <a:p>
            <a:pPr marL="800100" lvl="1" indent="-274320">
              <a:spcBef>
                <a:spcPct val="20000"/>
              </a:spcBef>
              <a:buClr>
                <a:schemeClr val="accent1"/>
              </a:buClr>
              <a:buSzPct val="76000"/>
              <a:buFont typeface="Wingdings" pitchFamily="2" charset="2"/>
              <a:buNone/>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Research, Inc.</a:t>
            </a:r>
          </a:p>
          <a:p>
            <a:pPr marL="1257300" lvl="2" indent="-274320">
              <a:spcBef>
                <a:spcPct val="20000"/>
              </a:spcBef>
              <a:buClr>
                <a:schemeClr val="accent1"/>
              </a:buClr>
              <a:buSzPct val="76000"/>
              <a:buFont typeface="Wingdings" pitchFamily="2" charset="2"/>
              <a:buNone/>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hlinkClick r:id="rId2"/>
              </a:rPr>
              <a:t>www.vnghr.org</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a:p>
            <a:pPr marL="1714500" lvl="3" indent="-274320">
              <a:spcBef>
                <a:spcPct val="20000"/>
              </a:spcBef>
              <a:buClr>
                <a:schemeClr val="accent1"/>
              </a:buClr>
              <a:buSzPct val="76000"/>
              <a:buFont typeface="Wingdings" pitchFamily="2" charset="2"/>
              <a:buNone/>
              <a:defRPr/>
            </a:pPr>
            <a:r>
              <a:rPr lang="en-US" sz="2800" dirty="0" smtClean="0">
                <a:solidFill>
                  <a:schemeClr val="tx2"/>
                </a:solidFill>
                <a:hlinkClick r:id="rId3"/>
              </a:rPr>
              <a:t>ssedlock@vnghr.org</a:t>
            </a:r>
            <a:endParaRPr lang="en-US" sz="2800" dirty="0" smtClean="0">
              <a:solidFill>
                <a:schemeClr val="tx2"/>
              </a:solidFill>
            </a:endParaRPr>
          </a:p>
          <a:p>
            <a:pPr marL="2171700" lvl="4" indent="-274320">
              <a:spcBef>
                <a:spcPct val="20000"/>
              </a:spcBef>
              <a:buClr>
                <a:schemeClr val="accent1"/>
              </a:buClr>
              <a:buSzPct val="76000"/>
              <a:buFont typeface="Wingdings" pitchFamily="2" charset="2"/>
              <a:buNone/>
              <a:defRPr/>
            </a:pPr>
            <a:r>
              <a:rPr kumimoji="0" lang="en-US" sz="2800" b="0" i="0" u="none" strike="noStrike" kern="1200" cap="none" spc="0" normalizeH="0" baseline="0" noProof="0" dirty="0" smtClean="0">
                <a:ln>
                  <a:noFill/>
                </a:ln>
                <a:solidFill>
                  <a:schemeClr val="tx2"/>
                </a:solidFill>
                <a:effectLst/>
                <a:uLnTx/>
                <a:uFillTx/>
                <a:latin typeface="+mn-lt"/>
                <a:ea typeface="+mn-ea"/>
                <a:cs typeface="+mn-cs"/>
              </a:rPr>
              <a:t>PO Box 15818</a:t>
            </a:r>
          </a:p>
          <a:p>
            <a:pPr marL="2628900" lvl="5" indent="-274320">
              <a:spcBef>
                <a:spcPct val="20000"/>
              </a:spcBef>
              <a:buClr>
                <a:schemeClr val="accent1"/>
              </a:buClr>
              <a:buSzPct val="76000"/>
              <a:buFont typeface="Wingdings" pitchFamily="2" charset="2"/>
              <a:buNone/>
              <a:defRPr/>
            </a:pPr>
            <a:r>
              <a:rPr lang="en-US" sz="2800" noProof="0" dirty="0" smtClean="0">
                <a:solidFill>
                  <a:schemeClr val="tx2"/>
                </a:solidFill>
              </a:rPr>
              <a:t>Richmond, VA 23227</a:t>
            </a:r>
          </a:p>
          <a:p>
            <a:pPr marL="3086100" lvl="6" indent="-274320">
              <a:spcBef>
                <a:spcPct val="20000"/>
              </a:spcBef>
              <a:buClr>
                <a:schemeClr val="accent1"/>
              </a:buClr>
              <a:buSzPct val="76000"/>
              <a:buFont typeface="Wingdings" pitchFamily="2" charset="2"/>
              <a:buNone/>
              <a:defRPr/>
            </a:pPr>
            <a:r>
              <a:rPr kumimoji="0" lang="en-US" sz="2800" b="0" i="0" u="none" strike="noStrike" kern="1200" cap="none" spc="0" normalizeH="0" baseline="0" dirty="0" smtClean="0">
                <a:ln>
                  <a:noFill/>
                </a:ln>
                <a:solidFill>
                  <a:schemeClr val="tx2"/>
                </a:solidFill>
                <a:effectLst/>
                <a:uLnTx/>
                <a:uFillTx/>
                <a:latin typeface="+mn-lt"/>
                <a:ea typeface="+mn-ea"/>
                <a:cs typeface="+mn-cs"/>
              </a:rPr>
              <a:t>804.264.3325</a:t>
            </a:r>
            <a:endParaRPr kumimoji="0" lang="en-US" sz="2800" b="0" i="0" u="none" strike="noStrike" kern="1200" cap="none" spc="0" normalizeH="0" baseline="0" noProof="0" dirty="0" smtClean="0">
              <a:ln>
                <a:noFill/>
              </a:ln>
              <a:solidFill>
                <a:schemeClr val="tx2"/>
              </a:solidFill>
              <a:effectLst/>
              <a:uLnTx/>
              <a:uFillTx/>
              <a:latin typeface="+mn-lt"/>
              <a:ea typeface="+mn-ea"/>
              <a:cs typeface="+mn-cs"/>
            </a:endParaRPr>
          </a:p>
        </p:txBody>
      </p:sp>
      <p:pic>
        <p:nvPicPr>
          <p:cNvPr id="4" name="Picture 3"/>
          <p:cNvPicPr>
            <a:picLocks noChangeAspect="1"/>
          </p:cNvPicPr>
          <p:nvPr/>
        </p:nvPicPr>
        <p:blipFill>
          <a:blip r:embed="rId4" cstate="print">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val="0"/>
              </a:ext>
            </a:extLst>
          </a:blip>
          <a:stretch>
            <a:fillRect/>
          </a:stretch>
        </p:blipFill>
        <p:spPr>
          <a:xfrm>
            <a:off x="5029200" y="914400"/>
            <a:ext cx="2884170" cy="1129284"/>
          </a:xfrm>
          <a:prstGeom prst="rect">
            <a:avLst/>
          </a:prstGeom>
          <a:effectLst>
            <a:outerShdw blurRad="50800" dist="38100" dir="18900000" algn="bl" rotWithShape="0">
              <a:prstClr val="black">
                <a:alpha val="40000"/>
              </a:prstClr>
            </a:outerShdw>
          </a:effectLst>
        </p:spPr>
      </p:pic>
    </p:spTree>
    <p:extLst>
      <p:ext uri="{BB962C8B-B14F-4D97-AF65-F5344CB8AC3E}">
        <p14:creationId xmlns:p14="http://schemas.microsoft.com/office/powerpoint/2010/main" val="302445600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362200"/>
            <a:ext cx="7024744" cy="1143000"/>
          </a:xfrm>
        </p:spPr>
        <p:txBody>
          <a:bodyPr>
            <a:normAutofit fontScale="90000"/>
          </a:bodyPr>
          <a:lstStyle/>
          <a:p>
            <a:r>
              <a:rPr lang="en-US" dirty="0" smtClean="0"/>
              <a:t>Please Mute Your Phone to Minimize Background Noise</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152400"/>
            <a:ext cx="7772400" cy="147002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accent1"/>
                </a:solidFill>
                <a:effectLst/>
                <a:uLnTx/>
                <a:uFillTx/>
                <a:latin typeface="+mj-lt"/>
                <a:ea typeface="+mj-ea"/>
                <a:cs typeface="+mj-cs"/>
              </a:rPr>
              <a:t>Virginia Health Chart Book</a:t>
            </a:r>
            <a:endParaRPr kumimoji="0" lang="en-US" sz="4000" b="0" i="0" u="none" strike="noStrike" kern="1200" cap="none" spc="0" normalizeH="0" baseline="0" noProof="0" dirty="0">
              <a:ln>
                <a:noFill/>
              </a:ln>
              <a:solidFill>
                <a:schemeClr val="accent1"/>
              </a:solidFill>
              <a:effectLst/>
              <a:uLnTx/>
              <a:uFillTx/>
              <a:latin typeface="+mj-lt"/>
              <a:ea typeface="+mj-ea"/>
              <a:cs typeface="+mj-cs"/>
            </a:endParaRPr>
          </a:p>
        </p:txBody>
      </p:sp>
      <p:sp>
        <p:nvSpPr>
          <p:cNvPr id="5" name="Subtitle 2"/>
          <p:cNvSpPr txBox="1">
            <a:spLocks/>
          </p:cNvSpPr>
          <p:nvPr/>
        </p:nvSpPr>
        <p:spPr>
          <a:xfrm>
            <a:off x="1295400" y="1752600"/>
            <a:ext cx="6400800" cy="4343400"/>
          </a:xfrm>
          <a:prstGeom prst="rect">
            <a:avLst/>
          </a:prstGeom>
        </p:spPr>
        <p:txBody>
          <a:bodyPr vert="horz" lIns="91440" tIns="45720" rIns="91440" bIns="45720" rtlCol="0">
            <a:normAutofit/>
          </a:bodyPr>
          <a:lstStyle/>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pitchFamily="2" charset="2"/>
              <a:buChar char="ü"/>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Interactive, spatially-dynamic web-based application which assists</a:t>
            </a:r>
            <a:r>
              <a:rPr kumimoji="0" lang="en-US" sz="2400" b="1" i="0" u="none" strike="noStrike" kern="1200" cap="none" spc="0" normalizeH="0" noProof="0" dirty="0" smtClean="0">
                <a:ln>
                  <a:noFill/>
                </a:ln>
                <a:solidFill>
                  <a:schemeClr val="tx2"/>
                </a:solidFill>
                <a:effectLst/>
                <a:uLnTx/>
                <a:uFillTx/>
                <a:latin typeface="+mn-lt"/>
                <a:ea typeface="+mn-ea"/>
                <a:cs typeface="+mn-cs"/>
              </a:rPr>
              <a:t> </a:t>
            </a:r>
            <a:r>
              <a:rPr kumimoji="0" lang="en-US" sz="2400" b="1" i="0" u="none" strike="noStrike" kern="1200" cap="none" spc="0" normalizeH="0" baseline="0" noProof="0" dirty="0" smtClean="0">
                <a:ln>
                  <a:noFill/>
                </a:ln>
                <a:solidFill>
                  <a:schemeClr val="tx2"/>
                </a:solidFill>
                <a:effectLst/>
                <a:uLnTx/>
                <a:uFillTx/>
                <a:latin typeface="+mn-lt"/>
                <a:ea typeface="+mn-ea"/>
                <a:cs typeface="+mn-cs"/>
              </a:rPr>
              <a:t>stakeholders in identifying the healthcare, economic and social conditions underlying local workforce development efforts</a:t>
            </a:r>
            <a:r>
              <a:rPr kumimoji="0" lang="en-US" sz="2400" b="0" i="0" u="none" strike="noStrike" kern="1200" cap="none" spc="0" normalizeH="0" baseline="0" noProof="0" dirty="0" smtClean="0">
                <a:ln>
                  <a:noFill/>
                </a:ln>
                <a:solidFill>
                  <a:schemeClr val="tx2"/>
                </a:solidFill>
                <a:effectLst/>
                <a:uLnTx/>
                <a:uFillTx/>
                <a:latin typeface="+mn-lt"/>
                <a:ea typeface="+mn-ea"/>
                <a:cs typeface="+mn-cs"/>
              </a:rPr>
              <a:t>.</a:t>
            </a: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pitchFamily="2" charset="2"/>
              <a:buChar char="ü"/>
              <a:tabLst/>
              <a:defRPr/>
            </a:pPr>
            <a:endParaRPr kumimoji="0" lang="en-US" sz="24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pitchFamily="2" charset="2"/>
              <a:buChar char="ü"/>
              <a:tabLst/>
              <a:defRPr/>
            </a:pPr>
            <a:r>
              <a:rPr kumimoji="0" lang="en-US" sz="2400" b="1" i="0" u="none" strike="noStrike" kern="1200" cap="none" spc="0" normalizeH="0" baseline="0" noProof="0" dirty="0" smtClean="0">
                <a:ln>
                  <a:noFill/>
                </a:ln>
                <a:solidFill>
                  <a:schemeClr val="tx2"/>
                </a:solidFill>
                <a:effectLst/>
                <a:uLnTx/>
                <a:uFillTx/>
                <a:latin typeface="+mn-lt"/>
                <a:ea typeface="+mn-ea"/>
                <a:cs typeface="+mn-cs"/>
              </a:rPr>
              <a:t>The Chart Book provides the ability to view, query, and analyze these data sets within a maps, tables, and charts.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152400"/>
            <a:ext cx="7772400" cy="1470025"/>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smtClean="0">
                <a:ln>
                  <a:noFill/>
                </a:ln>
                <a:solidFill>
                  <a:schemeClr val="accent1"/>
                </a:solidFill>
                <a:effectLst/>
                <a:uLnTx/>
                <a:uFillTx/>
                <a:latin typeface="+mj-lt"/>
                <a:ea typeface="+mj-ea"/>
                <a:cs typeface="+mj-cs"/>
              </a:rPr>
              <a:t>Virginia Health Chart Book</a:t>
            </a:r>
            <a:endParaRPr kumimoji="0" lang="en-US" sz="4000" b="0" i="0" u="none" strike="noStrike" kern="1200" cap="none" spc="0" normalizeH="0" baseline="0" noProof="0" dirty="0">
              <a:ln>
                <a:noFill/>
              </a:ln>
              <a:solidFill>
                <a:schemeClr val="accent1"/>
              </a:solidFill>
              <a:effectLst/>
              <a:uLnTx/>
              <a:uFillTx/>
              <a:latin typeface="+mj-lt"/>
              <a:ea typeface="+mj-ea"/>
              <a:cs typeface="+mj-cs"/>
            </a:endParaRPr>
          </a:p>
        </p:txBody>
      </p:sp>
      <p:sp>
        <p:nvSpPr>
          <p:cNvPr id="5" name="Subtitle 2"/>
          <p:cNvSpPr txBox="1">
            <a:spLocks/>
          </p:cNvSpPr>
          <p:nvPr/>
        </p:nvSpPr>
        <p:spPr>
          <a:xfrm>
            <a:off x="1295400" y="1752600"/>
            <a:ext cx="6400800" cy="4343400"/>
          </a:xfrm>
          <a:prstGeom prst="rect">
            <a:avLst/>
          </a:prstGeom>
        </p:spPr>
        <p:txBody>
          <a:bodyPr vert="horz" lIns="91440" tIns="45720" rIns="91440" bIns="45720" rtlCol="0">
            <a:normAutofit/>
          </a:bodyPr>
          <a:lstStyle/>
          <a:p>
            <a:pPr>
              <a:buFont typeface="Wingdings" pitchFamily="2" charset="2"/>
              <a:buChar char="ü"/>
            </a:pPr>
            <a:r>
              <a:rPr lang="en-US" sz="2400" b="1" dirty="0" smtClean="0">
                <a:solidFill>
                  <a:schemeClr val="tx1">
                    <a:lumMod val="75000"/>
                    <a:lumOff val="25000"/>
                  </a:schemeClr>
                </a:solidFill>
              </a:rPr>
              <a:t>It is a resource for multiple purposes, including health planning and analysis.</a:t>
            </a:r>
          </a:p>
          <a:p>
            <a:pPr>
              <a:buFont typeface="Wingdings" pitchFamily="2" charset="2"/>
              <a:buChar char="ü"/>
            </a:pPr>
            <a:endParaRPr lang="en-US" sz="2400" dirty="0" smtClean="0">
              <a:solidFill>
                <a:schemeClr val="tx1">
                  <a:lumMod val="75000"/>
                  <a:lumOff val="25000"/>
                </a:schemeClr>
              </a:solidFill>
            </a:endParaRPr>
          </a:p>
          <a:p>
            <a:pPr>
              <a:buFont typeface="Wingdings" pitchFamily="2" charset="2"/>
              <a:buChar char="ü"/>
            </a:pPr>
            <a:endParaRPr lang="en-US" sz="2400" dirty="0" smtClean="0">
              <a:solidFill>
                <a:schemeClr val="tx1">
                  <a:lumMod val="75000"/>
                  <a:lumOff val="25000"/>
                </a:schemeClr>
              </a:solidFill>
            </a:endParaRPr>
          </a:p>
          <a:p>
            <a:pPr>
              <a:buFont typeface="Wingdings" pitchFamily="2" charset="2"/>
              <a:buChar char="ü"/>
            </a:pPr>
            <a:r>
              <a:rPr lang="en-US" sz="2400" b="1" dirty="0" smtClean="0">
                <a:solidFill>
                  <a:schemeClr val="tx1">
                    <a:lumMod val="75000"/>
                    <a:lumOff val="25000"/>
                  </a:schemeClr>
                </a:solidFill>
              </a:rPr>
              <a:t>The Chart Book is helpful in providing support materials for grant applications, including workforce-related grants.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dirty="0" smtClean="0"/>
              <a:t>Scope continued</a:t>
            </a:r>
          </a:p>
        </p:txBody>
      </p:sp>
      <p:sp>
        <p:nvSpPr>
          <p:cNvPr id="19459" name="Rectangle 3"/>
          <p:cNvSpPr>
            <a:spLocks noGrp="1" noChangeArrowheads="1"/>
          </p:cNvSpPr>
          <p:nvPr>
            <p:ph type="body" idx="1"/>
          </p:nvPr>
        </p:nvSpPr>
        <p:spPr/>
        <p:txBody>
          <a:bodyPr>
            <a:normAutofit/>
          </a:bodyPr>
          <a:lstStyle/>
          <a:p>
            <a:pPr>
              <a:lnSpc>
                <a:spcPct val="90000"/>
              </a:lnSpc>
              <a:buNone/>
              <a:defRPr/>
            </a:pPr>
            <a:r>
              <a:rPr lang="en-US" dirty="0" smtClean="0"/>
              <a:t>The Health Chart Book and all of its related functionality are built upon the existing infrastructure of the Virginia Rural Health Data Portal (</a:t>
            </a:r>
            <a:r>
              <a:rPr lang="en-US" dirty="0" smtClean="0">
                <a:hlinkClick r:id="rId2"/>
              </a:rPr>
              <a:t>http://vrhrc.org/data-portal/</a:t>
            </a:r>
            <a:r>
              <a:rPr lang="en-US" dirty="0" smtClean="0"/>
              <a:t>).</a:t>
            </a:r>
          </a:p>
          <a:p>
            <a:pPr>
              <a:lnSpc>
                <a:spcPct val="90000"/>
              </a:lnSpc>
              <a:buNone/>
              <a:defRPr/>
            </a:pPr>
            <a:endParaRPr lang="en-US" dirty="0" smtClean="0"/>
          </a:p>
        </p:txBody>
      </p:sp>
      <p:pic>
        <p:nvPicPr>
          <p:cNvPr id="8193" name="Picture 1"/>
          <p:cNvPicPr>
            <a:picLocks noChangeAspect="1" noChangeArrowheads="1"/>
          </p:cNvPicPr>
          <p:nvPr/>
        </p:nvPicPr>
        <p:blipFill>
          <a:blip r:embed="rId3" cstate="print"/>
          <a:srcRect/>
          <a:stretch>
            <a:fillRect/>
          </a:stretch>
        </p:blipFill>
        <p:spPr bwMode="auto">
          <a:xfrm>
            <a:off x="3352800" y="4267200"/>
            <a:ext cx="2667000" cy="1592792"/>
          </a:xfrm>
          <a:prstGeom prst="rect">
            <a:avLst/>
          </a:prstGeom>
          <a:noFill/>
          <a:ln w="9525">
            <a:noFill/>
            <a:miter lim="800000"/>
            <a:headEnd/>
            <a:tailEnd/>
          </a:ln>
        </p:spPr>
      </p:pic>
      <p:sp>
        <p:nvSpPr>
          <p:cNvPr id="5" name="TextBox 4"/>
          <p:cNvSpPr txBox="1"/>
          <p:nvPr/>
        </p:nvSpPr>
        <p:spPr>
          <a:xfrm>
            <a:off x="3657600" y="4495800"/>
            <a:ext cx="2057400" cy="1200329"/>
          </a:xfrm>
          <a:prstGeom prst="rect">
            <a:avLst/>
          </a:prstGeom>
          <a:noFill/>
        </p:spPr>
        <p:txBody>
          <a:bodyPr wrap="square" rtlCol="0">
            <a:spAutoFit/>
          </a:bodyPr>
          <a:lstStyle/>
          <a:p>
            <a:pPr algn="ctr"/>
            <a:r>
              <a:rPr lang="en-US" sz="2400" b="1" i="1" dirty="0" smtClean="0"/>
              <a:t>Virginia Health Chart Book</a:t>
            </a:r>
            <a:endParaRPr lang="en-US" sz="2400" b="1" i="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90600" y="609600"/>
            <a:ext cx="7024744" cy="799064"/>
          </a:xfrm>
        </p:spPr>
        <p:txBody>
          <a:bodyPr>
            <a:normAutofit fontScale="90000"/>
          </a:bodyPr>
          <a:lstStyle/>
          <a:p>
            <a:pPr eaLnBrk="1" hangingPunct="1">
              <a:defRPr/>
            </a:pPr>
            <a:r>
              <a:rPr lang="en-US" dirty="0" smtClean="0"/>
              <a:t>Features of Health Chart Book</a:t>
            </a:r>
          </a:p>
        </p:txBody>
      </p:sp>
      <p:sp>
        <p:nvSpPr>
          <p:cNvPr id="20483" name="Rectangle 3"/>
          <p:cNvSpPr>
            <a:spLocks noGrp="1" noChangeArrowheads="1"/>
          </p:cNvSpPr>
          <p:nvPr>
            <p:ph type="body" idx="1"/>
          </p:nvPr>
        </p:nvSpPr>
        <p:spPr>
          <a:xfrm>
            <a:off x="1066800" y="1371600"/>
            <a:ext cx="6777317" cy="3508977"/>
          </a:xfrm>
        </p:spPr>
        <p:txBody>
          <a:bodyPr>
            <a:noAutofit/>
          </a:bodyPr>
          <a:lstStyle/>
          <a:p>
            <a:pPr lvl="0">
              <a:buNone/>
            </a:pPr>
            <a:r>
              <a:rPr lang="en-US" sz="2200" b="1" u="sng" dirty="0" smtClean="0"/>
              <a:t>User-defined spatial aggregation capabilities</a:t>
            </a:r>
            <a:r>
              <a:rPr lang="en-US" sz="2200" b="1" dirty="0" smtClean="0"/>
              <a:t>:</a:t>
            </a:r>
          </a:p>
          <a:p>
            <a:pPr lvl="1"/>
            <a:r>
              <a:rPr lang="en-US" u="sng" dirty="0" smtClean="0"/>
              <a:t>Standard Boundaries</a:t>
            </a:r>
            <a:r>
              <a:rPr lang="en-US" dirty="0" smtClean="0"/>
              <a:t>:  Market regions, local health districts, planning district commissions, regional commissions, development regions, others.</a:t>
            </a:r>
            <a:endParaRPr lang="en-US" sz="2200" dirty="0" smtClean="0"/>
          </a:p>
          <a:p>
            <a:pPr lvl="1"/>
            <a:r>
              <a:rPr lang="en-US" u="sng" dirty="0" smtClean="0"/>
              <a:t>Dynamic User-Defined Boundaries</a:t>
            </a:r>
            <a:r>
              <a:rPr lang="en-US" dirty="0" smtClean="0"/>
              <a:t>:  User defined ranging from census tracts to counties/cities.</a:t>
            </a:r>
            <a:endParaRPr lang="en-US" sz="2200" dirty="0" smtClean="0"/>
          </a:p>
          <a:p>
            <a:pPr lvl="1"/>
            <a:r>
              <a:rPr lang="en-US" u="sng" dirty="0" smtClean="0"/>
              <a:t>Point Data Summaries</a:t>
            </a:r>
            <a:r>
              <a:rPr lang="en-US" dirty="0" smtClean="0"/>
              <a:t>:  Hospitals, rural health clinics, health providers, others. </a:t>
            </a:r>
            <a:endParaRPr lang="en-US" sz="2200" dirty="0" smtClean="0"/>
          </a:p>
          <a:p>
            <a:pPr lvl="1"/>
            <a:r>
              <a:rPr lang="en-US" u="sng" dirty="0" smtClean="0"/>
              <a:t>Non-Coterminous Boundaries</a:t>
            </a:r>
            <a:r>
              <a:rPr lang="en-US" dirty="0" smtClean="0"/>
              <a:t>:  For side-by-side comparison.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90600" y="609600"/>
            <a:ext cx="7024744" cy="799064"/>
          </a:xfrm>
        </p:spPr>
        <p:txBody>
          <a:bodyPr>
            <a:normAutofit/>
          </a:bodyPr>
          <a:lstStyle/>
          <a:p>
            <a:pPr eaLnBrk="1" hangingPunct="1">
              <a:defRPr/>
            </a:pPr>
            <a:r>
              <a:rPr lang="en-US" dirty="0" smtClean="0"/>
              <a:t>Features continued</a:t>
            </a:r>
          </a:p>
        </p:txBody>
      </p:sp>
      <p:sp>
        <p:nvSpPr>
          <p:cNvPr id="20483" name="Rectangle 3"/>
          <p:cNvSpPr>
            <a:spLocks noGrp="1" noChangeArrowheads="1"/>
          </p:cNvSpPr>
          <p:nvPr>
            <p:ph type="body" idx="1"/>
          </p:nvPr>
        </p:nvSpPr>
        <p:spPr>
          <a:xfrm>
            <a:off x="1066800" y="1371600"/>
            <a:ext cx="6777317" cy="3508977"/>
          </a:xfrm>
        </p:spPr>
        <p:txBody>
          <a:bodyPr>
            <a:noAutofit/>
          </a:bodyPr>
          <a:lstStyle/>
          <a:p>
            <a:pPr lvl="0">
              <a:buNone/>
            </a:pPr>
            <a:r>
              <a:rPr lang="en-US" sz="2200" b="1" u="sng" dirty="0" smtClean="0"/>
              <a:t>Data</a:t>
            </a:r>
            <a:r>
              <a:rPr lang="en-US" sz="2200" b="1" dirty="0" smtClean="0"/>
              <a:t>:</a:t>
            </a:r>
          </a:p>
          <a:p>
            <a:pPr lvl="1"/>
            <a:r>
              <a:rPr lang="en-US" dirty="0" smtClean="0"/>
              <a:t>Social and Demographic Data:  All data from the Virginia Rural Health Data.</a:t>
            </a:r>
          </a:p>
          <a:p>
            <a:pPr lvl="1"/>
            <a:r>
              <a:rPr lang="en-US" dirty="0" smtClean="0"/>
              <a:t>Population Dynamics:  Demographic shifts over time, e.g., population churning, age-specific shifts, immigrant populations, persistence of poverty.</a:t>
            </a:r>
            <a:endParaRPr lang="en-US" sz="2200" dirty="0" smtClean="0"/>
          </a:p>
          <a:p>
            <a:pPr lvl="1"/>
            <a:r>
              <a:rPr lang="en-US" dirty="0" smtClean="0"/>
              <a:t>Population Projections: City/county level.  </a:t>
            </a:r>
            <a:endParaRPr lang="en-US" sz="2200" dirty="0" smtClean="0"/>
          </a:p>
          <a:p>
            <a:pPr lvl="1"/>
            <a:r>
              <a:rPr lang="en-US" dirty="0" smtClean="0"/>
              <a:t>National Ambulatory Medical Care Survey (NAMCS):  Age-specific utilization rates for primary care specialties.</a:t>
            </a:r>
            <a:endParaRPr lang="en-US" sz="2200" dirty="0" smtClean="0"/>
          </a:p>
          <a:p>
            <a:pPr lvl="1"/>
            <a:r>
              <a:rPr lang="en-US" dirty="0" smtClean="0"/>
              <a:t>Health Provider and Facility Data:  Categorized by specialty.</a:t>
            </a:r>
            <a:endParaRPr lang="en-US" sz="22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371600"/>
            <a:ext cx="6777317" cy="3508977"/>
          </a:xfrm>
        </p:spPr>
        <p:txBody>
          <a:bodyPr>
            <a:noAutofit/>
          </a:bodyPr>
          <a:lstStyle/>
          <a:p>
            <a:pPr>
              <a:buNone/>
            </a:pPr>
            <a:r>
              <a:rPr lang="en-US" b="1" u="sng" dirty="0" smtClean="0"/>
              <a:t>Data</a:t>
            </a:r>
            <a:r>
              <a:rPr lang="en-US" b="1" dirty="0" smtClean="0"/>
              <a:t>:</a:t>
            </a:r>
          </a:p>
          <a:p>
            <a:pPr lvl="1"/>
            <a:r>
              <a:rPr lang="en-US" dirty="0" smtClean="0"/>
              <a:t>Hospital Discharge Data:</a:t>
            </a:r>
          </a:p>
          <a:p>
            <a:pPr lvl="2"/>
            <a:r>
              <a:rPr lang="en-US" sz="2000" dirty="0" smtClean="0"/>
              <a:t>Adult and Pediatric Prevention Quality Indicators (PQI) for the most recent five-year period.</a:t>
            </a:r>
            <a:endParaRPr lang="en-US" sz="2200" dirty="0" smtClean="0"/>
          </a:p>
          <a:p>
            <a:pPr lvl="2"/>
            <a:r>
              <a:rPr lang="en-US" dirty="0" smtClean="0"/>
              <a:t>Drive time analysis from the ZIP Code of residence to the hospital will be calculated for both the composite PQI and the individual indicators.</a:t>
            </a:r>
          </a:p>
          <a:p>
            <a:pPr lvl="2"/>
            <a:r>
              <a:rPr lang="en-US" dirty="0" smtClean="0"/>
              <a:t>Additional specific conditions.</a:t>
            </a:r>
          </a:p>
          <a:p>
            <a:endParaRPr lang="en-US" sz="2200" dirty="0"/>
          </a:p>
        </p:txBody>
      </p:sp>
      <p:sp>
        <p:nvSpPr>
          <p:cNvPr id="4" name="Rectangle 2"/>
          <p:cNvSpPr>
            <a:spLocks noGrp="1" noChangeArrowheads="1"/>
          </p:cNvSpPr>
          <p:nvPr>
            <p:ph type="title"/>
          </p:nvPr>
        </p:nvSpPr>
        <p:spPr>
          <a:xfrm>
            <a:off x="990600" y="609600"/>
            <a:ext cx="7024744" cy="799064"/>
          </a:xfrm>
        </p:spPr>
        <p:txBody>
          <a:bodyPr>
            <a:normAutofit/>
          </a:bodyPr>
          <a:lstStyle/>
          <a:p>
            <a:pPr eaLnBrk="1" hangingPunct="1">
              <a:defRPr/>
            </a:pPr>
            <a:r>
              <a:rPr lang="en-US" dirty="0" smtClean="0"/>
              <a:t>Features continued</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1143000" y="1524000"/>
            <a:ext cx="6777317" cy="3508977"/>
          </a:xfrm>
        </p:spPr>
        <p:txBody>
          <a:bodyPr>
            <a:normAutofit fontScale="85000" lnSpcReduction="10000"/>
          </a:bodyPr>
          <a:lstStyle/>
          <a:p>
            <a:pPr eaLnBrk="1" hangingPunct="1"/>
            <a:r>
              <a:rPr lang="en-US" sz="2800" dirty="0" smtClean="0"/>
              <a:t>The Prevention Quality Indicators (PQIs) are a set of measures that can be used with hospital inpatient discharge data to identify quality of care for "ambulatory care sensitive conditions." </a:t>
            </a:r>
          </a:p>
          <a:p>
            <a:pPr eaLnBrk="1" hangingPunct="1"/>
            <a:r>
              <a:rPr lang="en-US" sz="2800" dirty="0" smtClean="0"/>
              <a:t>These are conditions for which </a:t>
            </a:r>
            <a:r>
              <a:rPr lang="en-US" sz="2800" b="1" dirty="0" smtClean="0"/>
              <a:t>good outpatient care </a:t>
            </a:r>
            <a:r>
              <a:rPr lang="en-US" sz="2800" dirty="0" smtClean="0"/>
              <a:t>can potentially prevent the need for hospitalization or for which early intervention can prevent complications or more severe disease.</a:t>
            </a:r>
          </a:p>
        </p:txBody>
      </p:sp>
      <p:sp>
        <p:nvSpPr>
          <p:cNvPr id="4099" name="TextBox 4"/>
          <p:cNvSpPr txBox="1">
            <a:spLocks noChangeArrowheads="1"/>
          </p:cNvSpPr>
          <p:nvPr/>
        </p:nvSpPr>
        <p:spPr bwMode="auto">
          <a:xfrm>
            <a:off x="1752600" y="5943600"/>
            <a:ext cx="5116513" cy="307975"/>
          </a:xfrm>
          <a:prstGeom prst="rect">
            <a:avLst/>
          </a:prstGeom>
          <a:noFill/>
          <a:ln w="9525">
            <a:noFill/>
            <a:miter lim="800000"/>
            <a:headEnd/>
            <a:tailEnd/>
          </a:ln>
        </p:spPr>
        <p:txBody>
          <a:bodyPr wrap="none">
            <a:spAutoFit/>
          </a:bodyPr>
          <a:lstStyle/>
          <a:p>
            <a:r>
              <a:rPr lang="en-US" sz="1400" i="1" dirty="0"/>
              <a:t>www.</a:t>
            </a:r>
            <a:r>
              <a:rPr lang="en-US" sz="1400" b="1" i="1" dirty="0"/>
              <a:t>qualityindicators</a:t>
            </a:r>
            <a:r>
              <a:rPr lang="en-US" sz="1400" i="1" dirty="0"/>
              <a:t>.ahrq.gov/modules/pqi_resources.aspx</a:t>
            </a:r>
            <a:endParaRPr lang="en-US" sz="1400"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2">
      <a:dk1>
        <a:sysClr val="windowText" lastClr="000000"/>
      </a:dk1>
      <a:lt1>
        <a:srgbClr val="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1420</TotalTime>
  <Words>591</Words>
  <Application>Microsoft Office PowerPoint</Application>
  <PresentationFormat>On-screen Show (4:3)</PresentationFormat>
  <Paragraphs>75</Paragraphs>
  <Slides>16</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Century Gothic</vt:lpstr>
      <vt:lpstr>Wingdings</vt:lpstr>
      <vt:lpstr>Wingdings 2</vt:lpstr>
      <vt:lpstr>Austin</vt:lpstr>
      <vt:lpstr>The Virginia Health Chart Book</vt:lpstr>
      <vt:lpstr>Please Mute Your Phone to Minimize Background Noise</vt:lpstr>
      <vt:lpstr>PowerPoint Presentation</vt:lpstr>
      <vt:lpstr>PowerPoint Presentation</vt:lpstr>
      <vt:lpstr>Scope continued</vt:lpstr>
      <vt:lpstr>Features of Health Chart Book</vt:lpstr>
      <vt:lpstr>Features continued</vt:lpstr>
      <vt:lpstr>Features continued</vt:lpstr>
      <vt:lpstr>PowerPoint Presentation</vt:lpstr>
      <vt:lpstr>High Priority Target Areas</vt:lpstr>
      <vt:lpstr>Training and Technical Assistance</vt:lpstr>
      <vt:lpstr>Demonstration</vt:lpstr>
      <vt:lpstr>www.vahealthchartbook.org</vt:lpstr>
      <vt:lpstr>Virginia Network for Geospatial Health Research, Inc.</vt:lpstr>
      <vt:lpstr>PowerPoint Presentation</vt:lpstr>
      <vt:lpstr>Questions? Input?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Geospatial Regression Analysis</dc:title>
  <dc:creator>emanghi</dc:creator>
  <cp:lastModifiedBy>Menefee, Hannah</cp:lastModifiedBy>
  <cp:revision>129</cp:revision>
  <dcterms:created xsi:type="dcterms:W3CDTF">2010-10-05T15:12:33Z</dcterms:created>
  <dcterms:modified xsi:type="dcterms:W3CDTF">2016-05-19T20:46:21Z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