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82" r:id="rId4"/>
    <p:sldId id="283" r:id="rId5"/>
    <p:sldId id="262" r:id="rId6"/>
    <p:sldId id="257" r:id="rId7"/>
    <p:sldId id="267" r:id="rId8"/>
    <p:sldId id="258" r:id="rId9"/>
    <p:sldId id="264" r:id="rId10"/>
    <p:sldId id="270" r:id="rId11"/>
    <p:sldId id="272" r:id="rId12"/>
    <p:sldId id="273" r:id="rId13"/>
    <p:sldId id="274" r:id="rId14"/>
    <p:sldId id="284" r:id="rId15"/>
    <p:sldId id="285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556F51-D494-486C-80DF-152BEFA5EFAF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C064EA-9B82-451A-9E3E-8CD5529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6F51-D494-486C-80DF-152BEFA5EFAF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4EA-9B82-451A-9E3E-8CD5529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6F51-D494-486C-80DF-152BEFA5EFAF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4EA-9B82-451A-9E3E-8CD5529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6F51-D494-486C-80DF-152BEFA5EFAF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4EA-9B82-451A-9E3E-8CD55291D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6F51-D494-486C-80DF-152BEFA5EFAF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4EA-9B82-451A-9E3E-8CD55291D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6F51-D494-486C-80DF-152BEFA5EFAF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4EA-9B82-451A-9E3E-8CD55291D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6F51-D494-486C-80DF-152BEFA5EFAF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4EA-9B82-451A-9E3E-8CD5529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6F51-D494-486C-80DF-152BEFA5EFAF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4EA-9B82-451A-9E3E-8CD55291D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6F51-D494-486C-80DF-152BEFA5EFAF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4EA-9B82-451A-9E3E-8CD5529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9556F51-D494-486C-80DF-152BEFA5EFAF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4EA-9B82-451A-9E3E-8CD5529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556F51-D494-486C-80DF-152BEFA5EFAF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C064EA-9B82-451A-9E3E-8CD55291D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556F51-D494-486C-80DF-152BEFA5EFAF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AC064EA-9B82-451A-9E3E-8CD55291D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vrhrc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5715000" cy="1143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Beth O’Connor, M. Ed.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Executive Director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Virginia Rural Health Association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VRHA-Circ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0025"/>
            <a:ext cx="1999107" cy="1885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8555" y="1024146"/>
            <a:ext cx="617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VRHA </a:t>
            </a:r>
          </a:p>
          <a:p>
            <a:pPr algn="ctr"/>
            <a:r>
              <a:rPr lang="en-US" sz="4400" dirty="0" smtClean="0"/>
              <a:t>&amp; </a:t>
            </a:r>
          </a:p>
          <a:p>
            <a:pPr algn="ctr"/>
            <a:r>
              <a:rPr lang="en-US" sz="4400" dirty="0" smtClean="0"/>
              <a:t>Rural Health Data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do you go for data?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Virginia Health Information</a:t>
            </a:r>
          </a:p>
          <a:p>
            <a:r>
              <a:rPr lang="en-US" sz="1600" dirty="0" smtClean="0"/>
              <a:t>Virginia Department of Health, Health Statistics </a:t>
            </a:r>
          </a:p>
          <a:p>
            <a:r>
              <a:rPr lang="en-US" sz="1600" dirty="0" smtClean="0"/>
              <a:t>Weldon Cooper Center for Public Service</a:t>
            </a:r>
          </a:p>
          <a:p>
            <a:r>
              <a:rPr lang="en-US" sz="1600" dirty="0" smtClean="0"/>
              <a:t>Virginia Employment Commission’s Virginia Workforce Connection Labor Market Information  </a:t>
            </a:r>
          </a:p>
          <a:p>
            <a:r>
              <a:rPr lang="en-US" sz="1600" dirty="0" smtClean="0"/>
              <a:t>Virginia Department of Education, Virginia Education Statistics </a:t>
            </a:r>
          </a:p>
          <a:p>
            <a:r>
              <a:rPr lang="en-US" sz="1600" dirty="0" smtClean="0"/>
              <a:t>State Council of Higher Education for Virginia</a:t>
            </a:r>
          </a:p>
          <a:p>
            <a:r>
              <a:rPr lang="en-US" sz="1600" dirty="0" smtClean="0"/>
              <a:t>Virginia Rural Health Association </a:t>
            </a:r>
          </a:p>
          <a:p>
            <a:r>
              <a:rPr lang="en-US" sz="1600" dirty="0" smtClean="0"/>
              <a:t>Virginia Rural Health Resource Center </a:t>
            </a:r>
          </a:p>
          <a:p>
            <a:r>
              <a:rPr lang="en-US" sz="1600" dirty="0" smtClean="0"/>
              <a:t>Voices for Virginia’s Children</a:t>
            </a:r>
          </a:p>
          <a:p>
            <a:r>
              <a:rPr lang="en-US" sz="1600" dirty="0" smtClean="0"/>
              <a:t>National Center of the Analysis of Healthcare Data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400"/>
              </a:spcBef>
              <a:buClr>
                <a:srgbClr val="72A376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State &amp; County </a:t>
            </a:r>
            <a:r>
              <a:rPr lang="en-US" sz="1600" dirty="0" err="1" smtClean="0">
                <a:solidFill>
                  <a:prstClr val="black"/>
                </a:solidFill>
              </a:rPr>
              <a:t>QuickFacts</a:t>
            </a:r>
            <a:endParaRPr lang="en-US" sz="1600" dirty="0" smtClean="0">
              <a:solidFill>
                <a:prstClr val="black"/>
              </a:solidFill>
            </a:endParaRPr>
          </a:p>
          <a:p>
            <a:pPr>
              <a:spcBef>
                <a:spcPts val="400"/>
              </a:spcBef>
              <a:buClr>
                <a:srgbClr val="72A376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Small Area Income &amp; Poverty Estimates </a:t>
            </a:r>
          </a:p>
          <a:p>
            <a:pPr>
              <a:spcBef>
                <a:spcPts val="400"/>
              </a:spcBef>
              <a:buClr>
                <a:srgbClr val="72A376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Small Area Health Insurance Estimates </a:t>
            </a:r>
          </a:p>
          <a:p>
            <a:pPr>
              <a:spcBef>
                <a:spcPts val="400"/>
              </a:spcBef>
              <a:buClr>
                <a:srgbClr val="72A376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Centers for Medicare &amp; Medicaid Services </a:t>
            </a:r>
          </a:p>
          <a:p>
            <a:pPr>
              <a:spcBef>
                <a:spcPts val="400"/>
              </a:spcBef>
              <a:buClr>
                <a:srgbClr val="72A376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Nursing Home Compare </a:t>
            </a:r>
          </a:p>
          <a:p>
            <a:pPr>
              <a:spcBef>
                <a:spcPts val="400"/>
              </a:spcBef>
              <a:buClr>
                <a:srgbClr val="72A376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Health Resources and Services Administration </a:t>
            </a:r>
          </a:p>
          <a:p>
            <a:pPr>
              <a:spcBef>
                <a:spcPts val="400"/>
              </a:spcBef>
              <a:buClr>
                <a:srgbClr val="72A376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Hospital Compare</a:t>
            </a:r>
          </a:p>
          <a:p>
            <a:pPr>
              <a:spcBef>
                <a:spcPts val="400"/>
              </a:spcBef>
              <a:buClr>
                <a:srgbClr val="72A376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CLASP </a:t>
            </a:r>
            <a:r>
              <a:rPr lang="en-US" sz="1600" dirty="0" err="1" smtClean="0">
                <a:solidFill>
                  <a:prstClr val="black"/>
                </a:solidFill>
              </a:rPr>
              <a:t>DataFinder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ts val="400"/>
              </a:spcBef>
              <a:buClr>
                <a:srgbClr val="72A376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Centers for Disease Control &amp; Prevention, Data &amp; Statistics </a:t>
            </a:r>
          </a:p>
          <a:p>
            <a:pPr>
              <a:spcBef>
                <a:spcPts val="400"/>
              </a:spcBef>
              <a:buClr>
                <a:srgbClr val="72A376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World Health Organization, Data &amp; Statistics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801820">
            <a:off x="1476744" y="3156639"/>
            <a:ext cx="5431295" cy="1569660"/>
          </a:xfrm>
          <a:prstGeom prst="rect">
            <a:avLst/>
          </a:prstGeom>
          <a:solidFill>
            <a:schemeClr val="accent5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Old Way!</a:t>
            </a:r>
            <a:endParaRPr 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328672"/>
          </a:xfrm>
        </p:spPr>
        <p:txBody>
          <a:bodyPr/>
          <a:lstStyle/>
          <a:p>
            <a:r>
              <a:rPr lang="en-US" dirty="0" smtClean="0"/>
              <a:t>Pulls information into a single, easy to use website</a:t>
            </a:r>
          </a:p>
          <a:p>
            <a:r>
              <a:rPr lang="en-US" dirty="0" smtClean="0"/>
              <a:t>Two main functions:</a:t>
            </a:r>
          </a:p>
          <a:p>
            <a:pPr lvl="1"/>
            <a:r>
              <a:rPr lang="en-US" dirty="0" smtClean="0"/>
              <a:t>Create Virginia health data charts and graphs</a:t>
            </a:r>
          </a:p>
          <a:p>
            <a:pPr lvl="1"/>
            <a:r>
              <a:rPr lang="en-US" dirty="0" smtClean="0"/>
              <a:t>Map data to create pictorial views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Now: Rural Health Data Portal </a:t>
            </a:r>
            <a:endParaRPr lang="en-US" dirty="0"/>
          </a:p>
        </p:txBody>
      </p:sp>
      <p:pic>
        <p:nvPicPr>
          <p:cNvPr id="2050" name="Picture 2" descr="data-por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38600"/>
            <a:ext cx="1938528" cy="19385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667000" y="44196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Gill Sans MT" pitchFamily="34" charset="0"/>
              </a:rPr>
              <a:t>www.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</a:rPr>
              <a:t>vrhrc.org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81400" y="1219200"/>
            <a:ext cx="5257800" cy="4864291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Poverty: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Federal Poverty Level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below 100% FPL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between 100%-200%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Vehicle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NEMT region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Income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Single Parents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Free/Reduced School Lunch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13716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Workforce: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HPSA-Primary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HPSA-Mental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HPSA-Dental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Practitioners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Practioner</a:t>
            </a:r>
            <a:r>
              <a:rPr lang="en-US" dirty="0" smtClean="0"/>
              <a:t> Ratio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Data</a:t>
            </a:r>
            <a:r>
              <a:rPr lang="en-US" dirty="0" smtClean="0"/>
              <a:t> is available for...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38600" cy="4525963"/>
          </a:xfrm>
        </p:spPr>
        <p:txBody>
          <a:bodyPr/>
          <a:lstStyle/>
          <a:p>
            <a:r>
              <a:rPr lang="en-US" dirty="0" smtClean="0"/>
              <a:t>Population: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Census Population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Population Estimates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Population by Race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Population by Age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Population-Elderly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Population-Gender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91000" y="1481328"/>
            <a:ext cx="4953000" cy="4525963"/>
          </a:xfrm>
        </p:spPr>
        <p:txBody>
          <a:bodyPr/>
          <a:lstStyle/>
          <a:p>
            <a:r>
              <a:rPr lang="en-US" dirty="0" smtClean="0"/>
              <a:t>Access: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Medically Underserved Areas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Prenatal Care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Low Birth Weight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Infant Mortality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is available for...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38600" cy="4525963"/>
          </a:xfrm>
        </p:spPr>
        <p:txBody>
          <a:bodyPr/>
          <a:lstStyle/>
          <a:p>
            <a:r>
              <a:rPr lang="en-US" dirty="0" smtClean="0"/>
              <a:t>Facilities: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Bed Rate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Telemedicine sites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91000" y="1481328"/>
            <a:ext cx="4953000" cy="4525963"/>
          </a:xfrm>
        </p:spPr>
        <p:txBody>
          <a:bodyPr/>
          <a:lstStyle/>
          <a:p>
            <a:r>
              <a:rPr lang="en-US" dirty="0" smtClean="0"/>
              <a:t>Insurance: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Children without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Disabled on Medicare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Disabled on Medicare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Uninsured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is available for...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Quality: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Inpatient Quality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Pediatric Quality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Patient Safety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Prevention Quality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Hospital Quality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Nursing Home Quality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91000" y="1481328"/>
            <a:ext cx="4953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Social Determinants of Health: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Education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Graduation Rate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Unemployment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Violent Crime Rate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is available for...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Show me the data!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1295400"/>
            <a:ext cx="7550150" cy="159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6615112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81328"/>
            <a:ext cx="77724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Counties/Cities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Planning Districts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Health Districts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Health Planning Region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Levels of Rural Status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between…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is linked to a GIS mapping function which maps data and can add boundaries for: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US Congressional Districts</a:t>
            </a:r>
          </a:p>
          <a:p>
            <a:pPr lvl="1"/>
            <a:r>
              <a:rPr lang="en-US" dirty="0" smtClean="0"/>
              <a:t>Virginia Senate District</a:t>
            </a:r>
          </a:p>
          <a:p>
            <a:pPr lvl="1"/>
            <a:r>
              <a:rPr lang="en-US" dirty="0" smtClean="0"/>
              <a:t>Virginia Delegate Districts</a:t>
            </a:r>
          </a:p>
          <a:p>
            <a:pPr lvl="1"/>
            <a:r>
              <a:rPr lang="en-US" dirty="0"/>
              <a:t>Planning </a:t>
            </a:r>
            <a:r>
              <a:rPr lang="en-US" dirty="0" smtClean="0"/>
              <a:t>Districts</a:t>
            </a:r>
          </a:p>
          <a:p>
            <a:pPr lvl="1"/>
            <a:r>
              <a:rPr lang="en-US" dirty="0" smtClean="0"/>
              <a:t>Local Health Districts</a:t>
            </a:r>
          </a:p>
          <a:p>
            <a:pPr lvl="1"/>
            <a:r>
              <a:rPr lang="en-US" dirty="0" smtClean="0"/>
              <a:t>Economic Development Regions</a:t>
            </a:r>
          </a:p>
          <a:p>
            <a:pPr lvl="1"/>
            <a:r>
              <a:rPr lang="en-US" dirty="0" smtClean="0"/>
              <a:t>Core Based Statistical Areas</a:t>
            </a:r>
          </a:p>
          <a:p>
            <a:pPr lvl="1"/>
            <a:r>
              <a:rPr lang="en-US" dirty="0" smtClean="0"/>
              <a:t>City/Country Boundaries</a:t>
            </a:r>
          </a:p>
          <a:p>
            <a:pPr lvl="1"/>
            <a:r>
              <a:rPr lang="en-US" dirty="0" smtClean="0"/>
              <a:t>Census Tracts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it!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096000"/>
            <a:ext cx="80010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Population Age 65+ by US Congressional District</a:t>
            </a:r>
            <a:r>
              <a:rPr lang="en-US" sz="2400" dirty="0" smtClean="0"/>
              <a:t> </a:t>
            </a:r>
            <a:endParaRPr lang="en-US" sz="24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19200" y="304800"/>
            <a:ext cx="7146925" cy="2765425"/>
            <a:chOff x="106184700" y="111899700"/>
            <a:chExt cx="7147407" cy="2765300"/>
          </a:xfrm>
        </p:grpSpPr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 l="2095" t="35353" b="14142"/>
            <a:stretch>
              <a:fillRect/>
            </a:stretch>
          </p:blipFill>
          <p:spPr bwMode="auto">
            <a:xfrm>
              <a:off x="106184700" y="111899700"/>
              <a:ext cx="7147407" cy="27653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l="7576" t="58887" r="63385" b="27644"/>
            <a:stretch>
              <a:fillRect/>
            </a:stretch>
          </p:blipFill>
          <p:spPr bwMode="auto">
            <a:xfrm>
              <a:off x="106356150" y="112642650"/>
              <a:ext cx="2628900" cy="9144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112185450" y="112585500"/>
              <a:ext cx="971550" cy="3429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itchFamily="34" charset="0"/>
                </a:rPr>
                <a:t>Current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106184700" y="111899700"/>
              <a:ext cx="971550" cy="685800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143000" y="3124200"/>
            <a:ext cx="7185025" cy="2857500"/>
            <a:chOff x="108413550" y="108299250"/>
            <a:chExt cx="7185206" cy="2857404"/>
          </a:xfrm>
        </p:grpSpPr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 l="1674" t="34596" b="13214"/>
            <a:stretch>
              <a:fillRect/>
            </a:stretch>
          </p:blipFill>
          <p:spPr bwMode="auto">
            <a:xfrm>
              <a:off x="108420716" y="108299250"/>
              <a:ext cx="7178040" cy="285740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114185700" y="108813600"/>
              <a:ext cx="1257300" cy="685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itchFamily="34" charset="0"/>
                </a:rPr>
                <a:t>2030 </a:t>
              </a:r>
              <a:b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itchFamily="34" charset="0"/>
                </a:rPr>
              </a:b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 MT" pitchFamily="34" charset="0"/>
                </a:rPr>
                <a:t>Projected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108413550" y="108299250"/>
              <a:ext cx="457200" cy="1200150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15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 l="8459" t="70370" r="58711" b="16161"/>
            <a:stretch>
              <a:fillRect/>
            </a:stretch>
          </p:blipFill>
          <p:spPr bwMode="auto">
            <a:xfrm>
              <a:off x="108413550" y="108985050"/>
              <a:ext cx="2971800" cy="9144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8001000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Non-profit</a:t>
            </a:r>
            <a:br>
              <a:rPr lang="en-US" sz="3200" dirty="0" smtClean="0"/>
            </a:br>
            <a:endParaRPr lang="en-US" sz="800" dirty="0" smtClean="0"/>
          </a:p>
          <a:p>
            <a:r>
              <a:rPr lang="en-US" sz="3200" dirty="0" smtClean="0"/>
              <a:t>Individuals &amp; organizations across Virginia</a:t>
            </a:r>
            <a:br>
              <a:rPr lang="en-US" sz="3200" dirty="0" smtClean="0"/>
            </a:br>
            <a:endParaRPr lang="en-US" sz="800" dirty="0" smtClean="0"/>
          </a:p>
          <a:p>
            <a:r>
              <a:rPr lang="en-US" sz="3200" dirty="0" smtClean="0"/>
              <a:t>Care about improving the health of Virginia's rural residents</a:t>
            </a:r>
            <a:br>
              <a:rPr lang="en-US" sz="3200" dirty="0" smtClean="0"/>
            </a:br>
            <a:endParaRPr lang="en-US" sz="800" dirty="0" smtClean="0"/>
          </a:p>
          <a:p>
            <a:r>
              <a:rPr lang="en-US" sz="3200" dirty="0" smtClean="0"/>
              <a:t>Provide information, education and advocacy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3200" dirty="0" smtClean="0"/>
              <a:t>Affiliate of NRHA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is VRHA?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38800"/>
            <a:ext cx="7481776" cy="457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Medically Underserved Areas by Health District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2000" y="1295400"/>
            <a:ext cx="7496175" cy="3000375"/>
            <a:chOff x="106699050" y="108356400"/>
            <a:chExt cx="7496251" cy="3000881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l="17772" t="44954" r="5208" b="13936"/>
            <a:stretch>
              <a:fillRect/>
            </a:stretch>
          </p:blipFill>
          <p:spPr bwMode="auto">
            <a:xfrm>
              <a:off x="106699050" y="108356400"/>
              <a:ext cx="7496251" cy="300088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l="8777" t="68266" r="67865" b="24158"/>
            <a:stretch>
              <a:fillRect/>
            </a:stretch>
          </p:blipFill>
          <p:spPr bwMode="auto">
            <a:xfrm>
              <a:off x="107784900" y="109042200"/>
              <a:ext cx="2114550" cy="5143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Shall we try it out?</a:t>
            </a:r>
            <a:endParaRPr lang="en-US" dirty="0"/>
          </a:p>
        </p:txBody>
      </p:sp>
      <p:pic>
        <p:nvPicPr>
          <p:cNvPr id="3" name="Picture 2" descr="data-por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743200"/>
            <a:ext cx="1938528" cy="19385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Enter Portal from VRHRC</a:t>
            </a:r>
            <a:endParaRPr lang="en-US" dirty="0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6994525" cy="5246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Beth O’Connor</a:t>
            </a:r>
          </a:p>
          <a:p>
            <a:pPr algn="ctr">
              <a:buNone/>
            </a:pPr>
            <a:r>
              <a:rPr lang="en-US" dirty="0" smtClean="0"/>
              <a:t>Executive Director</a:t>
            </a:r>
          </a:p>
          <a:p>
            <a:pPr algn="ctr">
              <a:buNone/>
            </a:pPr>
            <a:r>
              <a:rPr lang="en-US" dirty="0" smtClean="0"/>
              <a:t>Virginia Rural Health Association</a:t>
            </a:r>
          </a:p>
          <a:p>
            <a:pPr algn="ctr">
              <a:buNone/>
            </a:pPr>
            <a:r>
              <a:rPr lang="en-US" dirty="0" smtClean="0"/>
              <a:t>540-231-7923</a:t>
            </a:r>
          </a:p>
          <a:p>
            <a:pPr algn="ctr">
              <a:buNone/>
            </a:pPr>
            <a:r>
              <a:rPr lang="en-US" dirty="0" smtClean="0"/>
              <a:t>boconnor@vcom.vt.edu</a:t>
            </a:r>
          </a:p>
          <a:p>
            <a:pPr algn="ctr">
              <a:buNone/>
            </a:pPr>
            <a:r>
              <a:rPr lang="en-US" dirty="0" smtClean="0"/>
              <a:t>www.vrha.org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 descr="VRHA-Circ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5029200"/>
            <a:ext cx="151447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Unequal distribution of basic systems</a:t>
            </a:r>
            <a:br>
              <a:rPr lang="en-US" sz="3200" dirty="0" smtClean="0"/>
            </a:br>
            <a:endParaRPr lang="en-US" sz="800" dirty="0" smtClean="0"/>
          </a:p>
          <a:p>
            <a:r>
              <a:rPr lang="en-US" sz="3200" dirty="0" smtClean="0"/>
              <a:t>Problems other than long distances &amp; low population density</a:t>
            </a:r>
          </a:p>
          <a:p>
            <a:pPr lvl="1"/>
            <a:r>
              <a:rPr lang="en-US" sz="2800" dirty="0" smtClean="0"/>
              <a:t>Recruitment &amp; retention</a:t>
            </a:r>
          </a:p>
          <a:p>
            <a:pPr lvl="1"/>
            <a:r>
              <a:rPr lang="en-US" sz="2800" dirty="0" smtClean="0"/>
              <a:t>Payment inequities</a:t>
            </a:r>
          </a:p>
          <a:p>
            <a:pPr lvl="1"/>
            <a:r>
              <a:rPr lang="en-US" sz="2800" dirty="0" smtClean="0"/>
              <a:t>High rates of poverty &amp; disabilities</a:t>
            </a:r>
          </a:p>
          <a:p>
            <a:pPr lvl="1"/>
            <a:r>
              <a:rPr lang="en-US" sz="2800" dirty="0" smtClean="0"/>
              <a:t>High levels of un- &amp; under insurance</a:t>
            </a:r>
            <a:br>
              <a:rPr lang="en-US" sz="2800" dirty="0" smtClean="0"/>
            </a:br>
            <a:endParaRPr lang="en-US" sz="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Rural Health in Virginia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7974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Rural solutions for rural areas</a:t>
            </a:r>
            <a:br>
              <a:rPr lang="en-US" sz="3200" dirty="0" smtClean="0"/>
            </a:br>
            <a:endParaRPr lang="en-US" sz="800" dirty="0" smtClean="0"/>
          </a:p>
          <a:p>
            <a:pPr>
              <a:spcAft>
                <a:spcPts val="600"/>
              </a:spcAft>
            </a:pPr>
            <a:r>
              <a:rPr lang="en-US" sz="3200" dirty="0" smtClean="0"/>
              <a:t>IOM: initiatives have not been applicable to rural settings</a:t>
            </a:r>
            <a:br>
              <a:rPr lang="en-US" sz="3200" dirty="0" smtClean="0"/>
            </a:br>
            <a:endParaRPr lang="en-US" sz="800" dirty="0" smtClean="0"/>
          </a:p>
          <a:p>
            <a:pPr>
              <a:spcAft>
                <a:spcPts val="600"/>
              </a:spcAft>
            </a:pPr>
            <a:r>
              <a:rPr lang="en-US" sz="3200" dirty="0" smtClean="0"/>
              <a:t>VRHA collaborates with VDH on Virginia’s State Rural Health Plan</a:t>
            </a:r>
          </a:p>
          <a:p>
            <a:pPr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Do?</a:t>
            </a:r>
            <a:endParaRPr lang="en-US" dirty="0"/>
          </a:p>
        </p:txBody>
      </p:sp>
      <p:pic>
        <p:nvPicPr>
          <p:cNvPr id="1026" name="Picture 2" descr="C:\Documents and Settings\boconnor\Local Settings\Temporary Internet Files\Content.IE5\00LHJEG5\MCj04344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1000"/>
            <a:ext cx="16256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41649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3-5 year strategic plan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Strengthen infrastructure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Improvements in rural health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NOT just delivery of services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NOT a static document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Virginia Rural Health Plan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3716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is it?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Requirement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Support Critical Access Hospitals and their communities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Support delivery of rural health care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Must build on past efforts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rural health plan?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029200"/>
            <a:ext cx="3300413" cy="130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de: Patients receiving dental car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3600" cy="3333750"/>
          </a:xfrm>
          <a:prstGeom prst="rect">
            <a:avLst/>
          </a:prstGeom>
          <a:noFill/>
        </p:spPr>
      </p:pic>
      <p:pic>
        <p:nvPicPr>
          <p:cNvPr id="1028" name="Picture 4" descr="A photo gallery of the rural medical clinic in Wise, V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857500" cy="2143125"/>
          </a:xfrm>
          <a:prstGeom prst="rect">
            <a:avLst/>
          </a:prstGeom>
          <a:noFill/>
        </p:spPr>
      </p:pic>
      <p:pic>
        <p:nvPicPr>
          <p:cNvPr id="1034" name="Picture 10" descr="http://photos-d.ak.fbcdn.net/hphotos-ak-snc1/hs123.snc1/5295_215097425260_173264150260_7905699_410954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0900" y="3000375"/>
            <a:ext cx="5753100" cy="3857625"/>
          </a:xfrm>
          <a:prstGeom prst="rect">
            <a:avLst/>
          </a:prstGeom>
          <a:noFill/>
        </p:spPr>
      </p:pic>
      <p:pic>
        <p:nvPicPr>
          <p:cNvPr id="1042" name="Picture 18" descr="Annual Free Clinic Set Up At Wise County Fairgrounds Sees Record-Setting D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267200"/>
            <a:ext cx="2857500" cy="2381251"/>
          </a:xfrm>
          <a:prstGeom prst="rect">
            <a:avLst/>
          </a:prstGeom>
          <a:noFill/>
        </p:spPr>
      </p:pic>
      <p:pic>
        <p:nvPicPr>
          <p:cNvPr id="1044" name="Picture 20" descr="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8975" y="1828800"/>
            <a:ext cx="2105025" cy="1428750"/>
          </a:xfrm>
          <a:prstGeom prst="rect">
            <a:avLst/>
          </a:prstGeom>
          <a:noFill/>
        </p:spPr>
      </p:pic>
      <p:pic>
        <p:nvPicPr>
          <p:cNvPr id="1048" name="Picture 24" descr="UPDATE: RAM Clinic Reservations Filled For The D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0"/>
            <a:ext cx="2143125" cy="2857501"/>
          </a:xfrm>
          <a:prstGeom prst="rect">
            <a:avLst/>
          </a:prstGeom>
          <a:noFill/>
        </p:spPr>
      </p:pic>
      <p:pic>
        <p:nvPicPr>
          <p:cNvPr id="1046" name="Picture 22" descr="RAM Clinic Open For Free Medical Care This Weeke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0"/>
            <a:ext cx="2857500" cy="1905001"/>
          </a:xfrm>
          <a:prstGeom prst="rect">
            <a:avLst/>
          </a:prstGeom>
          <a:noFill/>
        </p:spPr>
      </p:pic>
      <p:pic>
        <p:nvPicPr>
          <p:cNvPr id="1031" name="Picture 7" descr="http://photos-f.ak.fbcdn.net/hphotos-ak-snc1/hs123.snc1/5295_215097440260_173264150260_7905701_335900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790824"/>
            <a:ext cx="5753100" cy="4067176"/>
          </a:xfrm>
          <a:prstGeom prst="rect">
            <a:avLst/>
          </a:prstGeom>
          <a:noFill/>
        </p:spPr>
      </p:pic>
      <p:pic>
        <p:nvPicPr>
          <p:cNvPr id="1037" name="Picture 13" descr="http://photos-e.ak.fbcdn.net/hphotos-ak-snc1/hs123.snc1/5295_215097435260_173264150260_7905700_328326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1219200"/>
            <a:ext cx="5753100" cy="427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Over 50 partners around Virginia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Led by OMHHE, VRHA &amp; VRHRC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Workgroups examined </a:t>
            </a:r>
            <a:r>
              <a:rPr lang="en-US" sz="3200" dirty="0" smtClean="0"/>
              <a:t>issues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48 recommendations </a:t>
            </a:r>
            <a:r>
              <a:rPr lang="en-US" sz="3200" dirty="0"/>
              <a:t>developed </a:t>
            </a:r>
            <a:endParaRPr lang="en-US" sz="32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Launched va-shrp.org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Extensive progress since 2008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New plan coming in 2013</a:t>
            </a:r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was the Plan created?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dirty="0" smtClean="0"/>
              <a:t>Big Progress!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Rural Health Data Portal</a:t>
            </a:r>
            <a:endParaRPr lang="en-US" dirty="0"/>
          </a:p>
        </p:txBody>
      </p:sp>
      <p:pic>
        <p:nvPicPr>
          <p:cNvPr id="4" name="Picture 3" descr="data-por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5824" y="2782824"/>
            <a:ext cx="1938528" cy="1938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364</TotalTime>
  <Words>494</Words>
  <Application>Microsoft Office PowerPoint</Application>
  <PresentationFormat>On-screen Show (4:3)</PresentationFormat>
  <Paragraphs>160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Gill Sans MT</vt:lpstr>
      <vt:lpstr>Lucida Sans Unicode</vt:lpstr>
      <vt:lpstr>Verdana</vt:lpstr>
      <vt:lpstr>Wingdings 2</vt:lpstr>
      <vt:lpstr>Wingdings 3</vt:lpstr>
      <vt:lpstr>Concourse</vt:lpstr>
      <vt:lpstr>PowerPoint Presentation</vt:lpstr>
      <vt:lpstr>Who is VRHA?</vt:lpstr>
      <vt:lpstr>Rural Health in Virginia</vt:lpstr>
      <vt:lpstr>So What Do We Do?</vt:lpstr>
      <vt:lpstr>The Virginia Rural Health Plan</vt:lpstr>
      <vt:lpstr>Why a rural health plan?</vt:lpstr>
      <vt:lpstr>PowerPoint Presentation</vt:lpstr>
      <vt:lpstr>How was the Plan created?</vt:lpstr>
      <vt:lpstr>Rural Health Data Portal</vt:lpstr>
      <vt:lpstr>Where do you go for data?</vt:lpstr>
      <vt:lpstr>Now: Rural Health Data Portal </vt:lpstr>
      <vt:lpstr>Data is available for...</vt:lpstr>
      <vt:lpstr>Data is available for...</vt:lpstr>
      <vt:lpstr>Data is available for...</vt:lpstr>
      <vt:lpstr>Data is available for...</vt:lpstr>
      <vt:lpstr>Show me the data!</vt:lpstr>
      <vt:lpstr>Compare between…</vt:lpstr>
      <vt:lpstr>Map it!</vt:lpstr>
      <vt:lpstr>Population Age 65+ by US Congressional District </vt:lpstr>
      <vt:lpstr>Medically Underserved Areas by Health District</vt:lpstr>
      <vt:lpstr>Shall we try it out?</vt:lpstr>
      <vt:lpstr>Enter Portal from VRHRC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boconnor</dc:creator>
  <cp:lastModifiedBy>Menefee, Hannah</cp:lastModifiedBy>
  <cp:revision>44</cp:revision>
  <dcterms:created xsi:type="dcterms:W3CDTF">2009-08-04T18:47:21Z</dcterms:created>
  <dcterms:modified xsi:type="dcterms:W3CDTF">2016-05-19T20:51:15Z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