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465" r:id="rId3"/>
    <p:sldId id="466" r:id="rId4"/>
    <p:sldId id="467" r:id="rId5"/>
    <p:sldId id="482" r:id="rId6"/>
    <p:sldId id="483" r:id="rId7"/>
    <p:sldId id="48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638"/>
    <a:srgbClr val="45637A"/>
    <a:srgbClr val="AB8C0A"/>
    <a:srgbClr val="F4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5" autoAdjust="0"/>
    <p:restoredTop sz="90929"/>
  </p:normalViewPr>
  <p:slideViewPr>
    <p:cSldViewPr>
      <p:cViewPr varScale="1">
        <p:scale>
          <a:sx n="101" d="100"/>
          <a:sy n="101" d="100"/>
        </p:scale>
        <p:origin x="25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fld id="{CA5CE736-9061-4E96-AF84-4772BAE2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09D5-3B4A-4C25-8B75-994F2E1F486C}" type="slidenum">
              <a:rPr lang="en-US" smtClean="0">
                <a:latin typeface="Arial" charset="0"/>
                <a:ea typeface="ＭＳ Ｐゴシック" charset="-128"/>
              </a:rPr>
              <a:pPr/>
              <a:t>1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CE736-9061-4E96-AF84-4772BAE2AD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ackground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738" y="0"/>
            <a:ext cx="92614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vt_maroon_inv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5986463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-76200" y="428625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-73025" y="4021138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8991600" y="4038600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 flipH="1">
            <a:off x="6553200" y="6629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V="1">
            <a:off x="6553200" y="58674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6553200" y="5867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153400" cy="7620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054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152400"/>
            <a:ext cx="182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Narrow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fld id="{9CCFE855-D0F2-417A-8E03-9C1C67482512}" type="datetime4">
              <a:rPr lang="en-US"/>
              <a:pPr>
                <a:defRPr/>
              </a:pPr>
              <a:t>May 19, 2016</a:t>
            </a:fld>
            <a:endParaRPr lang="en-US" sz="2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3C95-DC43-4FC6-96ED-5847FA78E6B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5049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304800"/>
            <a:ext cx="43624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2D83-0974-4B40-B913-71634DED61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0466-9D8D-4CB6-AB7F-4894F92600B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382B-2D68-440D-9EAB-17021D4A5A5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752600"/>
            <a:ext cx="2895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6BD7-1DD2-425A-A585-4461E2100F8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484C-E61A-4FAF-AE39-0A28D841B0C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3219-9DE8-4086-B2E7-B52E3F65746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EEB9-464F-436A-A58C-DC2621882E7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91FA-0794-4CBB-A6F5-6CAA51CB610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5D1D-6EDC-4342-89FC-8861650A849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background4-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8738" y="0"/>
            <a:ext cx="92614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1000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7526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00013" y="66294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pic>
        <p:nvPicPr>
          <p:cNvPr id="6151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fld id="{B415F1DA-7D84-4B28-8934-67D0AEB9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100013" y="6629400"/>
            <a:ext cx="2109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11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34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1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-aim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4DB8A8-737A-4B18-9CEE-831B3DC7688A}" type="datetime4">
              <a:rPr lang="en-US" smtClean="0">
                <a:latin typeface="Arial Narrow" charset="0"/>
                <a:ea typeface="ＭＳ Ｐゴシック" charset="-128"/>
              </a:rPr>
              <a:pPr/>
              <a:t>May 19, 2016</a:t>
            </a:fld>
            <a:endParaRPr lang="en-US" sz="2000" smtClean="0">
              <a:solidFill>
                <a:schemeClr val="tx1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9144000" cy="7620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/>
              <a:t>Fralin</a:t>
            </a:r>
            <a:r>
              <a:rPr lang="en-US" sz="3200" dirty="0" smtClean="0"/>
              <a:t> Translational Obesity Research Center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6324600"/>
            <a:ext cx="4267200" cy="381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TORC-Vision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47800"/>
            <a:ext cx="5943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</a:t>
            </a:r>
            <a:r>
              <a:rPr lang="en-US" sz="2800" dirty="0" smtClean="0"/>
              <a:t>o be a Center </a:t>
            </a:r>
            <a:r>
              <a:rPr lang="en-US" sz="2800" dirty="0"/>
              <a:t>of Excellence focused on </a:t>
            </a:r>
            <a:r>
              <a:rPr lang="en-US" sz="2800" b="1" dirty="0">
                <a:solidFill>
                  <a:srgbClr val="008000"/>
                </a:solidFill>
              </a:rPr>
              <a:t>improving health and quality of life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in </a:t>
            </a:r>
            <a:r>
              <a:rPr lang="en-US" sz="2800" dirty="0" smtClean="0"/>
              <a:t>the Commonwealth </a:t>
            </a:r>
            <a:r>
              <a:rPr lang="en-US" sz="2800" dirty="0"/>
              <a:t>and the Nation </a:t>
            </a:r>
            <a:r>
              <a:rPr lang="en-US" sz="2800" b="1" dirty="0">
                <a:solidFill>
                  <a:srgbClr val="008000"/>
                </a:solidFill>
              </a:rPr>
              <a:t>by reducing obesity and its consequences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endParaRPr lang="en-US" sz="1800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TORC-Objectives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5943600" cy="3810000"/>
          </a:xfrm>
        </p:spPr>
        <p:txBody>
          <a:bodyPr/>
          <a:lstStyle/>
          <a:p>
            <a:pPr marL="457200" indent="-457200">
              <a:spcBef>
                <a:spcPts val="2256"/>
              </a:spcBef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conduct obesity research that spans the translational spectrum from basic science </a:t>
            </a:r>
            <a:r>
              <a:rPr lang="en-US" sz="2400" dirty="0" smtClean="0"/>
              <a:t>to implementation </a:t>
            </a:r>
            <a:r>
              <a:rPr lang="en-US" sz="2400" dirty="0"/>
              <a:t>science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2256"/>
              </a:spcBef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train new investigators in translational obesity research </a:t>
            </a:r>
            <a:r>
              <a:rPr lang="en-US" sz="2400" dirty="0" smtClean="0"/>
              <a:t>methods.</a:t>
            </a:r>
          </a:p>
          <a:p>
            <a:pPr marL="457200" indent="-457200">
              <a:spcBef>
                <a:spcPts val="2256"/>
              </a:spcBef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support clinical and community organizations in implementing and sustaining effective </a:t>
            </a:r>
            <a:r>
              <a:rPr lang="en-US" sz="2400" dirty="0" smtClean="0"/>
              <a:t>and broad </a:t>
            </a:r>
            <a:r>
              <a:rPr lang="en-US" sz="2400" dirty="0"/>
              <a:t>reaching obesity-related programs, policies, and practices.</a:t>
            </a: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54884" cy="3854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35" y="0"/>
            <a:ext cx="3745165" cy="3434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14400"/>
            <a:ext cx="3756111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50184"/>
            <a:ext cx="3783976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52" y="3058875"/>
            <a:ext cx="3750648" cy="2808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1219200"/>
            <a:ext cx="4495800" cy="2020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b="17943"/>
          <a:stretch/>
        </p:blipFill>
        <p:spPr>
          <a:xfrm>
            <a:off x="4648200" y="1752600"/>
            <a:ext cx="4419600" cy="3692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2311488"/>
            <a:ext cx="4495800" cy="332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4" y="0"/>
            <a:ext cx="4759176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25" y="2438400"/>
            <a:ext cx="3965775" cy="42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5943600" cy="3810000"/>
          </a:xfrm>
        </p:spPr>
        <p:txBody>
          <a:bodyPr/>
          <a:lstStyle/>
          <a:p>
            <a:r>
              <a:rPr lang="en-US" sz="2400" b="1" dirty="0"/>
              <a:t>Developing Research-Practice Partnerships. </a:t>
            </a:r>
            <a:endParaRPr lang="en-US" sz="2400" b="1" dirty="0" smtClean="0"/>
          </a:p>
          <a:p>
            <a:pPr lvl="1"/>
            <a:r>
              <a:rPr lang="en-US" sz="2000" dirty="0" smtClean="0"/>
              <a:t>Center </a:t>
            </a:r>
            <a:r>
              <a:rPr lang="en-US" sz="2000" dirty="0"/>
              <a:t>faculty have expertise in developing and sustaining research-practice partnerships in community and clinical settings. </a:t>
            </a:r>
            <a:endParaRPr lang="en-US" sz="2000" dirty="0" smtClean="0"/>
          </a:p>
          <a:p>
            <a:pPr lvl="1"/>
            <a:r>
              <a:rPr lang="en-US" sz="2000" dirty="0" smtClean="0"/>
              <a:t>Current </a:t>
            </a:r>
            <a:r>
              <a:rPr lang="en-US" sz="2000" dirty="0"/>
              <a:t>federally funded projects address the development, testing, and integration of childhood obesity treatment strategies into a healthcare center and public health department as well as the implementation of weight management strategies within primary care offices.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5943600" cy="3810000"/>
          </a:xfrm>
        </p:spPr>
        <p:txBody>
          <a:bodyPr/>
          <a:lstStyle/>
          <a:p>
            <a:r>
              <a:rPr lang="en-US" sz="2000" b="1" dirty="0"/>
              <a:t>Choosing the Appropriate Research Design and Evaluation. </a:t>
            </a:r>
            <a:endParaRPr lang="en-US" sz="2000" b="1" dirty="0" smtClean="0"/>
          </a:p>
          <a:p>
            <a:pPr lvl="1"/>
            <a:r>
              <a:rPr lang="en-US" sz="1600" dirty="0" smtClean="0"/>
              <a:t>Center </a:t>
            </a:r>
            <a:r>
              <a:rPr lang="en-US" sz="1600" dirty="0"/>
              <a:t>faculty use the RE-AIM framework across community and clinical projects as a model to help plan and evaluate the public health impact of different strategies (see </a:t>
            </a:r>
            <a:r>
              <a:rPr lang="en-US" sz="1600" u="sng" dirty="0">
                <a:hlinkClick r:id="rId2"/>
              </a:rPr>
              <a:t>www.re-aim.org</a:t>
            </a:r>
            <a:r>
              <a:rPr lang="en-US" sz="1600" dirty="0"/>
              <a:t>). </a:t>
            </a:r>
            <a:endParaRPr lang="en-US" sz="1600" dirty="0" smtClean="0"/>
          </a:p>
          <a:p>
            <a:pPr lvl="1"/>
            <a:r>
              <a:rPr lang="en-US" sz="1600" dirty="0" smtClean="0"/>
              <a:t>Implicit </a:t>
            </a:r>
            <a:r>
              <a:rPr lang="en-US" sz="1600" dirty="0"/>
              <a:t>within our approach is the inclusion of cost data and a focus on pragmatic approaches to weight control, physical activity, and healthful eating. </a:t>
            </a:r>
            <a:endParaRPr lang="en-US" sz="1600" dirty="0" smtClean="0"/>
          </a:p>
          <a:p>
            <a:pPr lvl="1"/>
            <a:r>
              <a:rPr lang="en-US" sz="1600" dirty="0" smtClean="0"/>
              <a:t>We </a:t>
            </a:r>
            <a:r>
              <a:rPr lang="en-US" sz="1600" dirty="0"/>
              <a:t>implement innovative and novel research design alternatives to randomized controlled trials. </a:t>
            </a:r>
            <a:endParaRPr lang="en-US" sz="1600" dirty="0" smtClean="0"/>
          </a:p>
          <a:p>
            <a:pPr lvl="1"/>
            <a:r>
              <a:rPr lang="en-US" sz="1600" dirty="0" smtClean="0"/>
              <a:t>Current </a:t>
            </a:r>
            <a:r>
              <a:rPr lang="en-US" sz="1600" dirty="0"/>
              <a:t>federally funded projects include mixed methods designs, multiple wave case studies, preference designs, and interrupted time series designs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30466-9D8D-4CB6-AB7F-4894F92600B4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648&quot;&gt;&lt;/object&gt;&lt;object type=&quot;2&quot; unique_id=&quot;10649&quot;&gt;&lt;object type=&quot;3&quot; unique_id=&quot;10650&quot;&gt;&lt;property id=&quot;20148&quot; value=&quot;5&quot;/&gt;&lt;property id=&quot;20300&quot; value=&quot;Slide 1 - &amp;quot;Translational Obesity Research Center &amp;#x0D;&amp;#x0A;Planning Meeting II&amp;quot;&quot;/&gt;&lt;property id=&quot;20307&quot; value=&quot;256&quot;/&gt;&lt;/object&gt;&lt;object type=&quot;3&quot; unique_id=&quot;10651&quot;&gt;&lt;property id=&quot;20148&quot; value=&quot;5&quot;/&gt;&lt;property id=&quot;20300&quot; value=&quot;Slide 2 - &amp;quot;Agenda&amp;quot;&quot;/&gt;&lt;property id=&quot;20307&quot; value=&quot;464&quot;/&gt;&lt;/object&gt;&lt;object type=&quot;3&quot; unique_id=&quot;10653&quot;&gt;&lt;property id=&quot;20148&quot; value=&quot;5&quot;/&gt;&lt;property id=&quot;20300&quot; value=&quot;Slide 3 - &amp;quot;TORC-Goals&amp;quot;&quot;/&gt;&lt;property id=&quot;20307&quot; value=&quot;465&quot;/&gt;&lt;/object&gt;&lt;object type=&quot;3&quot; unique_id=&quot;10654&quot;&gt;&lt;property id=&quot;20148&quot; value=&quot;5&quot;/&gt;&lt;property id=&quot;20300&quot; value=&quot;Slide 4 - &amp;quot;TORC-Goals&amp;quot;&quot;/&gt;&lt;property id=&quot;20307&quot; value=&quot;466&quot;/&gt;&lt;/object&gt;&lt;object type=&quot;3&quot; unique_id=&quot;10655&quot;&gt;&lt;property id=&quot;20148&quot; value=&quot;5&quot;/&gt;&lt;property id=&quot;20300&quot; value=&quot;Slide 5 - &amp;quot;TORC-Goals&amp;quot;&quot;/&gt;&lt;property id=&quot;20307&quot; value=&quot;467&quot;/&gt;&lt;/object&gt;&lt;object type=&quot;3&quot; unique_id=&quot;10656&quot;&gt;&lt;property id=&quot;20148&quot; value=&quot;5&quot;/&gt;&lt;property id=&quot;20300&quot; value=&quot;Slide 6 - &amp;quot;TORC-Goals&amp;quot;&quot;/&gt;&lt;property id=&quot;20307&quot; value=&quot;468&quot;/&gt;&lt;/object&gt;&lt;object type=&quot;3&quot; unique_id=&quot;10661&quot;&gt;&lt;property id=&quot;20148&quot; value=&quot;5&quot;/&gt;&lt;property id=&quot;20300&quot; value=&quot;Slide 18 - &amp;quot;Next Steps: P&amp;amp;F Studies&amp;quot;&quot;/&gt;&lt;property id=&quot;20307&quot; value=&quot;472&quot;/&gt;&lt;/object&gt;&lt;object type=&quot;3&quot; unique_id=&quot;10663&quot;&gt;&lt;property id=&quot;20148&quot; value=&quot;5&quot;/&gt;&lt;property id=&quot;20300&quot; value=&quot;Slide 16 - &amp;quot;Next Steps: Finding our niche&amp;#x0D;&amp;#x0A;&amp;quot;&quot;/&gt;&lt;property id=&quot;20307&quot; value=&quot;474&quot;/&gt;&lt;/object&gt;&lt;object type=&quot;3&quot; unique_id=&quot;10664&quot;&gt;&lt;property id=&quot;20148&quot; value=&quot;5&quot;/&gt;&lt;property id=&quot;20300&quot; value=&quot;Slide 19 - &amp;quot;Next Steps&amp;#x0D;&amp;#x0A;&amp;quot;&quot;/&gt;&lt;property id=&quot;20307&quot; value=&quot;476&quot;/&gt;&lt;/object&gt;&lt;object type=&quot;3&quot; unique_id=&quot;11005&quot;&gt;&lt;property id=&quot;20148&quot; value=&quot;5&quot;/&gt;&lt;property id=&quot;20300&quot; value=&quot;Slide 8 - &amp;quot;CURRENT DEFINITION OF TRANSLATIONAL RESEARCH&amp;quot;&quot;/&gt;&lt;property id=&quot;20307&quot; value=&quot;482&quot;/&gt;&lt;/object&gt;&lt;object type=&quot;3&quot; unique_id=&quot;11006&quot;&gt;&lt;property id=&quot;20148&quot; value=&quot;5&quot;/&gt;&lt;property id=&quot;20300&quot; value=&quot;Slide 9 - &amp;quot;CONTINUUM OF TRANSLATION RESEARCH &amp;#x0D;&amp;#x0A;IN GENOMIC MEDICINE&amp;quot;&quot;/&gt;&lt;property id=&quot;20307&quot; value=&quot;483&quot;/&gt;&lt;/object&gt;&lt;object type=&quot;3&quot; unique_id=&quot;11007&quot;&gt;&lt;property id=&quot;20148&quot; value=&quot;5&quot;/&gt;&lt;property id=&quot;20300&quot; value=&quot;Slide 10&quot;/&gt;&lt;property id=&quot;20307&quot; value=&quot;484&quot;/&gt;&lt;/object&gt;&lt;object type=&quot;3&quot; unique_id=&quot;11008&quot;&gt;&lt;property id=&quot;20148&quot; value=&quot;5&quot;/&gt;&lt;property id=&quot;20300&quot; value=&quot;Slide 11&quot;/&gt;&lt;property id=&quot;20307&quot; value=&quot;485&quot;/&gt;&lt;/object&gt;&lt;object type=&quot;3&quot; unique_id=&quot;11009&quot;&gt;&lt;property id=&quot;20148&quot; value=&quot;5&quot;/&gt;&lt;property id=&quot;20300&quot; value=&quot;Slide 12&quot;/&gt;&lt;property id=&quot;20307&quot; value=&quot;486&quot;/&gt;&lt;/object&gt;&lt;object type=&quot;3&quot; unique_id=&quot;11010&quot;&gt;&lt;property id=&quot;20148&quot; value=&quot;5&quot;/&gt;&lt;property id=&quot;20300&quot; value=&quot;Slide 13&quot;/&gt;&lt;property id=&quot;20307&quot; value=&quot;487&quot;/&gt;&lt;/object&gt;&lt;object type=&quot;3&quot; unique_id=&quot;11011&quot;&gt;&lt;property id=&quot;20148&quot; value=&quot;5&quot;/&gt;&lt;property id=&quot;20300&quot; value=&quot;Slide 14&quot;/&gt;&lt;property id=&quot;20307&quot; value=&quot;488&quot;/&gt;&lt;/object&gt;&lt;object type=&quot;3&quot; unique_id=&quot;11012&quot;&gt;&lt;property id=&quot;20148&quot; value=&quot;5&quot;/&gt;&lt;property id=&quot;20300&quot; value=&quot;Slide 7 - &amp;quot;Thoughts on defining what we do&amp;quot;&quot;/&gt;&lt;property id=&quot;20307&quot; value=&quot;479&quot;/&gt;&lt;/object&gt;&lt;object type=&quot;3&quot; unique_id=&quot;11013&quot;&gt;&lt;property id=&quot;20148&quot; value=&quot;5&quot;/&gt;&lt;property id=&quot;20300&quot; value=&quot;Slide 15 - &amp;quot;Commonalities&amp;quot;&quot;/&gt;&lt;property id=&quot;20307&quot; value=&quot;480&quot;/&gt;&lt;/object&gt;&lt;object type=&quot;3&quot; unique_id=&quot;11014&quot;&gt;&lt;property id=&quot;20148&quot; value=&quot;5&quot;/&gt;&lt;property id=&quot;20300&quot; value=&quot;Slide 17 - &amp;quot;Updates—NORC reviews&amp;quot;&quot;/&gt;&lt;property id=&quot;20307&quot; value=&quot;478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4891</TotalTime>
  <Words>252</Words>
  <Application>Microsoft Office PowerPoint</Application>
  <PresentationFormat>On-screen Show (4:3)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Arial Narrow</vt:lpstr>
      <vt:lpstr>Times</vt:lpstr>
      <vt:lpstr>Blank Presentation</vt:lpstr>
      <vt:lpstr>Fralin Translational Obesity Research Center</vt:lpstr>
      <vt:lpstr>TORC-Vision</vt:lpstr>
      <vt:lpstr>TORC-Objectives</vt:lpstr>
      <vt:lpstr>PowerPoint Presentation</vt:lpstr>
      <vt:lpstr>PowerPoint Presentation</vt:lpstr>
      <vt:lpstr>Resources</vt:lpstr>
      <vt:lpstr>Resources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Template4</dc:title>
  <dc:subject/>
  <dc:creator>David Stanley</dc:creator>
  <cp:keywords/>
  <dc:description/>
  <cp:lastModifiedBy>Menefee, Hannah</cp:lastModifiedBy>
  <cp:revision>90</cp:revision>
  <dcterms:created xsi:type="dcterms:W3CDTF">2006-10-23T16:36:06Z</dcterms:created>
  <dcterms:modified xsi:type="dcterms:W3CDTF">2016-05-19T20:43:46Z</dcterms:modified>
  <cp:category/>
</cp:coreProperties>
</file>